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7"/>
  </p:notesMasterIdLst>
  <p:sldIdLst>
    <p:sldId id="256" r:id="rId2"/>
    <p:sldId id="261" r:id="rId3"/>
    <p:sldId id="259" r:id="rId4"/>
    <p:sldId id="262" r:id="rId5"/>
    <p:sldId id="263" r:id="rId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2" roundtripDataSignature="AMtx7mgUwmA6BK1Bab/dEAnvEVsED3Akz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DDB0148-CE3D-4655-928D-C24A555DFD4C}">
  <a:tblStyle styleId="{7DDB0148-CE3D-4655-928D-C24A555DFD4C}"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40"/>
    <p:restoredTop sz="94558"/>
  </p:normalViewPr>
  <p:slideViewPr>
    <p:cSldViewPr snapToGrid="0">
      <p:cViewPr varScale="1">
        <p:scale>
          <a:sx n="121" d="100"/>
          <a:sy n="121" d="100"/>
        </p:scale>
        <p:origin x="2336"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customschemas.google.com/relationships/presentationmetadata" Target="meta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theme" Target="theme/theme1.xml"/><Relationship Id="rId4" Type="http://schemas.openxmlformats.org/officeDocument/2006/relationships/slide" Target="slides/slide3.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7adccd1e37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7adccd1e37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g7adccd1e37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7adccd1e37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7adccd1e37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g7adccd1e37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extLst>
      <p:ext uri="{BB962C8B-B14F-4D97-AF65-F5344CB8AC3E}">
        <p14:creationId xmlns:p14="http://schemas.microsoft.com/office/powerpoint/2010/main" val="2649603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6" name="Google Shape;246;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7adccd1e37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7adccd1e37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g7adccd1e37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26099767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7adccd1e37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7adccd1e37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g7adccd1e37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extLst>
      <p:ext uri="{BB962C8B-B14F-4D97-AF65-F5344CB8AC3E}">
        <p14:creationId xmlns:p14="http://schemas.microsoft.com/office/powerpoint/2010/main" val="2190979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7"/>
        <p:cNvGrpSpPr/>
        <p:nvPr/>
      </p:nvGrpSpPr>
      <p:grpSpPr>
        <a:xfrm>
          <a:off x="0" y="0"/>
          <a:ext cx="0" cy="0"/>
          <a:chOff x="0" y="0"/>
          <a:chExt cx="0" cy="0"/>
        </a:xfrm>
      </p:grpSpPr>
      <p:sp>
        <p:nvSpPr>
          <p:cNvPr id="58" name="Google Shape;58;p8"/>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8"/>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60" name="Google Shape;60;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5"/>
        <p:cNvGrpSpPr/>
        <p:nvPr/>
      </p:nvGrpSpPr>
      <p:grpSpPr>
        <a:xfrm>
          <a:off x="0" y="0"/>
          <a:ext cx="0" cy="0"/>
          <a:chOff x="0" y="0"/>
          <a:chExt cx="0" cy="0"/>
        </a:xfrm>
      </p:grpSpPr>
      <p:sp>
        <p:nvSpPr>
          <p:cNvPr id="106" name="Google Shape;106;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 name="Google Shape;107;p17"/>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8" name="Google Shape;108;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0"/>
        <p:cNvGrpSpPr/>
        <p:nvPr/>
      </p:nvGrpSpPr>
      <p:grpSpPr>
        <a:xfrm>
          <a:off x="0" y="0"/>
          <a:ext cx="0" cy="0"/>
          <a:chOff x="0" y="0"/>
          <a:chExt cx="0" cy="0"/>
        </a:xfrm>
      </p:grpSpPr>
      <p:sp>
        <p:nvSpPr>
          <p:cNvPr id="111" name="Google Shape;111;p18"/>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2" name="Google Shape;112;p18"/>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3" name="Google Shape;113;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4" name="Google Shape;114;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2"/>
        <p:cNvGrpSpPr/>
        <p:nvPr/>
      </p:nvGrpSpPr>
      <p:grpSpPr>
        <a:xfrm>
          <a:off x="0" y="0"/>
          <a:ext cx="0" cy="0"/>
          <a:chOff x="0" y="0"/>
          <a:chExt cx="0" cy="0"/>
        </a:xfrm>
      </p:grpSpPr>
      <p:sp>
        <p:nvSpPr>
          <p:cNvPr id="63" name="Google Shape;63;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6"/>
        <p:cNvGrpSpPr/>
        <p:nvPr/>
      </p:nvGrpSpPr>
      <p:grpSpPr>
        <a:xfrm>
          <a:off x="0" y="0"/>
          <a:ext cx="0" cy="0"/>
          <a:chOff x="0" y="0"/>
          <a:chExt cx="0" cy="0"/>
        </a:xfrm>
      </p:grpSpPr>
      <p:sp>
        <p:nvSpPr>
          <p:cNvPr id="67" name="Google Shape;67;p1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1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1"/>
        <p:cNvGrpSpPr/>
        <p:nvPr/>
      </p:nvGrpSpPr>
      <p:grpSpPr>
        <a:xfrm>
          <a:off x="0" y="0"/>
          <a:ext cx="0" cy="0"/>
          <a:chOff x="0" y="0"/>
          <a:chExt cx="0" cy="0"/>
        </a:xfrm>
      </p:grpSpPr>
      <p:sp>
        <p:nvSpPr>
          <p:cNvPr id="72" name="Google Shape;72;p11"/>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11"/>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74" name="Google Shape;74;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6"/>
        <p:cNvGrpSpPr/>
        <p:nvPr/>
      </p:nvGrpSpPr>
      <p:grpSpPr>
        <a:xfrm>
          <a:off x="0" y="0"/>
          <a:ext cx="0" cy="0"/>
          <a:chOff x="0" y="0"/>
          <a:chExt cx="0" cy="0"/>
        </a:xfrm>
      </p:grpSpPr>
      <p:sp>
        <p:nvSpPr>
          <p:cNvPr id="77" name="Google Shape;77;p1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12"/>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79" name="Google Shape;79;p12"/>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80" name="Google Shape;80;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2"/>
        <p:cNvGrpSpPr/>
        <p:nvPr/>
      </p:nvGrpSpPr>
      <p:grpSpPr>
        <a:xfrm>
          <a:off x="0" y="0"/>
          <a:ext cx="0" cy="0"/>
          <a:chOff x="0" y="0"/>
          <a:chExt cx="0" cy="0"/>
        </a:xfrm>
      </p:grpSpPr>
      <p:sp>
        <p:nvSpPr>
          <p:cNvPr id="83" name="Google Shape;83;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13"/>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85" name="Google Shape;85;p13"/>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6" name="Google Shape;86;p13"/>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87" name="Google Shape;87;p13"/>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8" name="Google Shape;88;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0"/>
        <p:cNvGrpSpPr/>
        <p:nvPr/>
      </p:nvGrpSpPr>
      <p:grpSpPr>
        <a:xfrm>
          <a:off x="0" y="0"/>
          <a:ext cx="0" cy="0"/>
          <a:chOff x="0" y="0"/>
          <a:chExt cx="0" cy="0"/>
        </a:xfrm>
      </p:grpSpPr>
      <p:sp>
        <p:nvSpPr>
          <p:cNvPr id="91" name="Google Shape;91;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3"/>
        <p:cNvGrpSpPr/>
        <p:nvPr/>
      </p:nvGrpSpPr>
      <p:grpSpPr>
        <a:xfrm>
          <a:off x="0" y="0"/>
          <a:ext cx="0" cy="0"/>
          <a:chOff x="0" y="0"/>
          <a:chExt cx="0" cy="0"/>
        </a:xfrm>
      </p:grpSpPr>
      <p:sp>
        <p:nvSpPr>
          <p:cNvPr id="94" name="Google Shape;94;p15"/>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5" name="Google Shape;95;p15"/>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96" name="Google Shape;96;p15"/>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97" name="Google Shape;97;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1" name="Google Shape;101;p16"/>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02" name="Google Shape;102;p16"/>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03" name="Google Shape;103;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 name="Google Shape;104;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nigel-palmer.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2" name="Google Shape;12;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4" name="Google Shape;14;p7"/>
          <p:cNvSpPr txBox="1"/>
          <p:nvPr/>
        </p:nvSpPr>
        <p:spPr>
          <a:xfrm>
            <a:off x="2761849" y="6356350"/>
            <a:ext cx="3489299"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b="0" i="0" u="none" strike="noStrike" cap="none" dirty="0">
                <a:solidFill>
                  <a:schemeClr val="dk1"/>
                </a:solidFill>
                <a:latin typeface="Calibri"/>
                <a:ea typeface="Calibri"/>
                <a:cs typeface="Calibri"/>
                <a:sym typeface="Calibri"/>
              </a:rPr>
              <a:t>Nigel G. M. Palmer All Rights Reserved 2025</a:t>
            </a:r>
            <a:endParaRPr dirty="0"/>
          </a:p>
        </p:txBody>
      </p:sp>
      <p:grpSp>
        <p:nvGrpSpPr>
          <p:cNvPr id="15" name="Google Shape;15;p7"/>
          <p:cNvGrpSpPr/>
          <p:nvPr/>
        </p:nvGrpSpPr>
        <p:grpSpPr>
          <a:xfrm>
            <a:off x="127815" y="5320522"/>
            <a:ext cx="1039173" cy="1253393"/>
            <a:chOff x="2697421" y="2368933"/>
            <a:chExt cx="1967308" cy="3392007"/>
          </a:xfrm>
        </p:grpSpPr>
        <p:sp>
          <p:nvSpPr>
            <p:cNvPr id="16" name="Google Shape;16;p7"/>
            <p:cNvSpPr/>
            <p:nvPr/>
          </p:nvSpPr>
          <p:spPr>
            <a:xfrm>
              <a:off x="3333972" y="2368933"/>
              <a:ext cx="537344" cy="708238"/>
            </a:xfrm>
            <a:prstGeom prst="ellipse">
              <a:avLst/>
            </a:prstGeom>
            <a:solidFill>
              <a:srgbClr val="FFFF00"/>
            </a:solidFill>
            <a:ln w="9525" cap="flat" cmpd="sng">
              <a:solidFill>
                <a:srgbClr val="FFFF00"/>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6600" b="0" i="0" u="none" strike="noStrike" cap="none">
                <a:solidFill>
                  <a:schemeClr val="lt1"/>
                </a:solidFill>
                <a:latin typeface="Calibri"/>
                <a:ea typeface="Calibri"/>
                <a:cs typeface="Calibri"/>
                <a:sym typeface="Calibri"/>
              </a:endParaRPr>
            </a:p>
          </p:txBody>
        </p:sp>
        <p:cxnSp>
          <p:nvCxnSpPr>
            <p:cNvPr id="17" name="Google Shape;17;p7"/>
            <p:cNvCxnSpPr/>
            <p:nvPr/>
          </p:nvCxnSpPr>
          <p:spPr>
            <a:xfrm rot="10800000">
              <a:off x="3602644" y="3085695"/>
              <a:ext cx="0" cy="1294365"/>
            </a:xfrm>
            <a:prstGeom prst="straightConnector1">
              <a:avLst/>
            </a:prstGeom>
            <a:noFill/>
            <a:ln w="25400" cap="flat" cmpd="sng">
              <a:solidFill>
                <a:srgbClr val="008000"/>
              </a:solidFill>
              <a:prstDash val="solid"/>
              <a:round/>
              <a:headEnd type="none" w="sm" len="sm"/>
              <a:tailEnd type="none" w="sm" len="sm"/>
            </a:ln>
            <a:effectLst>
              <a:outerShdw blurRad="40000" dist="20000" dir="5400000" rotWithShape="0">
                <a:srgbClr val="000000">
                  <a:alpha val="37647"/>
                </a:srgbClr>
              </a:outerShdw>
            </a:effectLst>
          </p:spPr>
        </p:cxnSp>
        <p:sp>
          <p:nvSpPr>
            <p:cNvPr id="18" name="Google Shape;18;p7"/>
            <p:cNvSpPr/>
            <p:nvPr/>
          </p:nvSpPr>
          <p:spPr>
            <a:xfrm>
              <a:off x="3480521" y="2601567"/>
              <a:ext cx="226322" cy="304643"/>
            </a:xfrm>
            <a:prstGeom prst="ellipse">
              <a:avLst/>
            </a:prstGeom>
            <a:solidFill>
              <a:srgbClr val="008000"/>
            </a:solidFill>
            <a:ln w="9525" cap="flat" cmpd="sng">
              <a:solidFill>
                <a:srgbClr val="008000"/>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6600" b="0" i="0" u="none" strike="noStrike" cap="none">
                <a:solidFill>
                  <a:schemeClr val="lt1"/>
                </a:solidFill>
                <a:latin typeface="Calibri"/>
                <a:ea typeface="Calibri"/>
                <a:cs typeface="Calibri"/>
                <a:sym typeface="Calibri"/>
              </a:endParaRPr>
            </a:p>
          </p:txBody>
        </p:sp>
        <p:sp>
          <p:nvSpPr>
            <p:cNvPr id="19" name="Google Shape;19;p7"/>
            <p:cNvSpPr/>
            <p:nvPr/>
          </p:nvSpPr>
          <p:spPr>
            <a:xfrm rot="2657555">
              <a:off x="3989255" y="2631292"/>
              <a:ext cx="225998" cy="1379285"/>
            </a:xfrm>
            <a:prstGeom prst="heart">
              <a:avLst/>
            </a:prstGeom>
            <a:solidFill>
              <a:srgbClr val="008000"/>
            </a:solidFill>
            <a:ln w="9525" cap="flat" cmpd="sng">
              <a:solidFill>
                <a:srgbClr val="22BB1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6600" b="0" i="0" u="none" strike="noStrike" cap="none">
                <a:solidFill>
                  <a:schemeClr val="lt1"/>
                </a:solidFill>
                <a:latin typeface="Calibri"/>
                <a:ea typeface="Calibri"/>
                <a:cs typeface="Calibri"/>
                <a:sym typeface="Calibri"/>
              </a:endParaRPr>
            </a:p>
          </p:txBody>
        </p:sp>
        <p:sp>
          <p:nvSpPr>
            <p:cNvPr id="20" name="Google Shape;20;p7"/>
            <p:cNvSpPr/>
            <p:nvPr/>
          </p:nvSpPr>
          <p:spPr>
            <a:xfrm rot="-2042513" flipH="1">
              <a:off x="3058944" y="2801644"/>
              <a:ext cx="286376" cy="1379285"/>
            </a:xfrm>
            <a:prstGeom prst="heart">
              <a:avLst/>
            </a:prstGeom>
            <a:solidFill>
              <a:srgbClr val="008000"/>
            </a:solidFill>
            <a:ln w="9525" cap="flat" cmpd="sng">
              <a:solidFill>
                <a:srgbClr val="22BB1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6600" b="0" i="0" u="none" strike="noStrike" cap="none">
                <a:solidFill>
                  <a:schemeClr val="lt1"/>
                </a:solidFill>
                <a:latin typeface="Calibri"/>
                <a:ea typeface="Calibri"/>
                <a:cs typeface="Calibri"/>
                <a:sym typeface="Calibri"/>
              </a:endParaRPr>
            </a:p>
          </p:txBody>
        </p:sp>
        <p:grpSp>
          <p:nvGrpSpPr>
            <p:cNvPr id="21" name="Google Shape;21;p7"/>
            <p:cNvGrpSpPr/>
            <p:nvPr/>
          </p:nvGrpSpPr>
          <p:grpSpPr>
            <a:xfrm>
              <a:off x="2726173" y="4408169"/>
              <a:ext cx="1497169" cy="1352771"/>
              <a:chOff x="2726173" y="4408169"/>
              <a:chExt cx="1497169" cy="1352771"/>
            </a:xfrm>
          </p:grpSpPr>
          <p:cxnSp>
            <p:nvCxnSpPr>
              <p:cNvPr id="22" name="Google Shape;22;p7"/>
              <p:cNvCxnSpPr/>
              <p:nvPr/>
            </p:nvCxnSpPr>
            <p:spPr>
              <a:xfrm>
                <a:off x="3602644" y="4408169"/>
                <a:ext cx="1" cy="225782"/>
              </a:xfrm>
              <a:prstGeom prst="straightConnector1">
                <a:avLst/>
              </a:prstGeom>
              <a:noFill/>
              <a:ln w="63500" cap="flat" cmpd="sng">
                <a:solidFill>
                  <a:srgbClr val="803F20"/>
                </a:solidFill>
                <a:prstDash val="solid"/>
                <a:round/>
                <a:headEnd type="none" w="sm" len="sm"/>
                <a:tailEnd type="none" w="sm" len="sm"/>
              </a:ln>
              <a:effectLst>
                <a:outerShdw blurRad="40000" dist="20000" dir="5400000" rotWithShape="0">
                  <a:srgbClr val="000000">
                    <a:alpha val="37647"/>
                  </a:srgbClr>
                </a:outerShdw>
              </a:effectLst>
            </p:spPr>
          </p:cxnSp>
          <p:grpSp>
            <p:nvGrpSpPr>
              <p:cNvPr id="23" name="Google Shape;23;p7"/>
              <p:cNvGrpSpPr/>
              <p:nvPr/>
            </p:nvGrpSpPr>
            <p:grpSpPr>
              <a:xfrm>
                <a:off x="2726173" y="4633946"/>
                <a:ext cx="1497169" cy="1126993"/>
                <a:chOff x="2726173" y="4633946"/>
                <a:chExt cx="1497169" cy="1126993"/>
              </a:xfrm>
            </p:grpSpPr>
            <p:cxnSp>
              <p:nvCxnSpPr>
                <p:cNvPr id="24" name="Google Shape;24;p7"/>
                <p:cNvCxnSpPr/>
                <p:nvPr/>
              </p:nvCxnSpPr>
              <p:spPr>
                <a:xfrm rot="5400000">
                  <a:off x="3091027" y="4652237"/>
                  <a:ext cx="512861" cy="476281"/>
                </a:xfrm>
                <a:prstGeom prst="curvedConnector3">
                  <a:avLst>
                    <a:gd name="adj1" fmla="val 50000"/>
                  </a:avLst>
                </a:prstGeom>
                <a:noFill/>
                <a:ln w="38100" cap="flat" cmpd="sng">
                  <a:solidFill>
                    <a:srgbClr val="494429"/>
                  </a:solidFill>
                  <a:prstDash val="solid"/>
                  <a:round/>
                  <a:headEnd type="none" w="sm" len="sm"/>
                  <a:tailEnd type="none" w="sm" len="sm"/>
                </a:ln>
                <a:effectLst>
                  <a:outerShdw blurRad="40000" dist="20000" dir="5400000" rotWithShape="0">
                    <a:srgbClr val="000000">
                      <a:alpha val="37647"/>
                    </a:srgbClr>
                  </a:outerShdw>
                </a:effectLst>
              </p:spPr>
            </p:cxnSp>
            <p:cxnSp>
              <p:nvCxnSpPr>
                <p:cNvPr id="25" name="Google Shape;25;p7"/>
                <p:cNvCxnSpPr/>
                <p:nvPr/>
              </p:nvCxnSpPr>
              <p:spPr>
                <a:xfrm rot="5400000">
                  <a:off x="3103814" y="4804637"/>
                  <a:ext cx="665261" cy="323880"/>
                </a:xfrm>
                <a:prstGeom prst="curvedConnector3">
                  <a:avLst>
                    <a:gd name="adj1" fmla="val 50000"/>
                  </a:avLst>
                </a:prstGeom>
                <a:noFill/>
                <a:ln w="38100" cap="flat" cmpd="sng">
                  <a:solidFill>
                    <a:srgbClr val="660066"/>
                  </a:solidFill>
                  <a:prstDash val="solid"/>
                  <a:round/>
                  <a:headEnd type="none" w="sm" len="sm"/>
                  <a:tailEnd type="none" w="sm" len="sm"/>
                </a:ln>
                <a:effectLst>
                  <a:outerShdw blurRad="40000" dist="20000" dir="5400000" rotWithShape="0">
                    <a:srgbClr val="000000">
                      <a:alpha val="37647"/>
                    </a:srgbClr>
                  </a:outerShdw>
                </a:effectLst>
              </p:spPr>
            </p:cxnSp>
            <p:cxnSp>
              <p:nvCxnSpPr>
                <p:cNvPr id="26" name="Google Shape;26;p7"/>
                <p:cNvCxnSpPr/>
                <p:nvPr/>
              </p:nvCxnSpPr>
              <p:spPr>
                <a:xfrm rot="5400000">
                  <a:off x="3208955" y="4905517"/>
                  <a:ext cx="665260" cy="122127"/>
                </a:xfrm>
                <a:prstGeom prst="curvedConnector3">
                  <a:avLst>
                    <a:gd name="adj1" fmla="val 50000"/>
                  </a:avLst>
                </a:prstGeom>
                <a:noFill/>
                <a:ln w="38100" cap="flat" cmpd="sng">
                  <a:solidFill>
                    <a:schemeClr val="dk1"/>
                  </a:solidFill>
                  <a:prstDash val="solid"/>
                  <a:round/>
                  <a:headEnd type="none" w="sm" len="sm"/>
                  <a:tailEnd type="none" w="sm" len="sm"/>
                </a:ln>
                <a:effectLst>
                  <a:outerShdw blurRad="40000" dist="20000" dir="5400000" rotWithShape="0">
                    <a:srgbClr val="000000">
                      <a:alpha val="37647"/>
                    </a:srgbClr>
                  </a:outerShdw>
                </a:effectLst>
              </p:spPr>
            </p:cxnSp>
            <p:cxnSp>
              <p:nvCxnSpPr>
                <p:cNvPr id="27" name="Google Shape;27;p7"/>
                <p:cNvCxnSpPr/>
                <p:nvPr/>
              </p:nvCxnSpPr>
              <p:spPr>
                <a:xfrm rot="-5400000" flipH="1">
                  <a:off x="3540345" y="4713303"/>
                  <a:ext cx="512859" cy="354153"/>
                </a:xfrm>
                <a:prstGeom prst="curvedConnector3">
                  <a:avLst>
                    <a:gd name="adj1" fmla="val 50000"/>
                  </a:avLst>
                </a:prstGeom>
                <a:noFill/>
                <a:ln w="38100" cap="flat" cmpd="sng">
                  <a:solidFill>
                    <a:srgbClr val="494429"/>
                  </a:solidFill>
                  <a:prstDash val="solid"/>
                  <a:round/>
                  <a:headEnd type="none" w="sm" len="sm"/>
                  <a:tailEnd type="none" w="sm" len="sm"/>
                </a:ln>
                <a:effectLst>
                  <a:outerShdw blurRad="40000" dist="20000" dir="5400000" rotWithShape="0">
                    <a:srgbClr val="000000">
                      <a:alpha val="37647"/>
                    </a:srgbClr>
                  </a:outerShdw>
                </a:effectLst>
              </p:spPr>
            </p:cxnSp>
            <p:cxnSp>
              <p:nvCxnSpPr>
                <p:cNvPr id="28" name="Google Shape;28;p7"/>
                <p:cNvCxnSpPr/>
                <p:nvPr/>
              </p:nvCxnSpPr>
              <p:spPr>
                <a:xfrm rot="-5400000" flipH="1">
                  <a:off x="3357921" y="4887200"/>
                  <a:ext cx="665256" cy="158759"/>
                </a:xfrm>
                <a:prstGeom prst="curvedConnector3">
                  <a:avLst>
                    <a:gd name="adj1" fmla="val 50000"/>
                  </a:avLst>
                </a:prstGeom>
                <a:noFill/>
                <a:ln w="38100" cap="flat" cmpd="sng">
                  <a:solidFill>
                    <a:srgbClr val="000090"/>
                  </a:solidFill>
                  <a:prstDash val="solid"/>
                  <a:round/>
                  <a:headEnd type="none" w="sm" len="sm"/>
                  <a:tailEnd type="none" w="sm" len="sm"/>
                </a:ln>
                <a:effectLst>
                  <a:outerShdw blurRad="40000" dist="20000" dir="5400000" rotWithShape="0">
                    <a:srgbClr val="000000">
                      <a:alpha val="37647"/>
                    </a:srgbClr>
                  </a:outerShdw>
                </a:effectLst>
              </p:spPr>
            </p:cxnSp>
            <p:cxnSp>
              <p:nvCxnSpPr>
                <p:cNvPr id="29" name="Google Shape;29;p7"/>
                <p:cNvCxnSpPr/>
                <p:nvPr/>
              </p:nvCxnSpPr>
              <p:spPr>
                <a:xfrm rot="5400000">
                  <a:off x="3401697" y="5242630"/>
                  <a:ext cx="491304" cy="198095"/>
                </a:xfrm>
                <a:prstGeom prst="curvedConnector3">
                  <a:avLst>
                    <a:gd name="adj1" fmla="val 36989"/>
                  </a:avLst>
                </a:prstGeom>
                <a:noFill/>
                <a:ln w="9525" cap="flat" cmpd="sng">
                  <a:solidFill>
                    <a:srgbClr val="803F20"/>
                  </a:solidFill>
                  <a:prstDash val="solid"/>
                  <a:round/>
                  <a:headEnd type="none" w="sm" len="sm"/>
                  <a:tailEnd type="none" w="sm" len="sm"/>
                </a:ln>
                <a:effectLst>
                  <a:outerShdw blurRad="40000" dist="20000" dir="5400000" rotWithShape="0">
                    <a:srgbClr val="000000">
                      <a:alpha val="37647"/>
                    </a:srgbClr>
                  </a:outerShdw>
                </a:effectLst>
              </p:spPr>
            </p:cxnSp>
            <p:cxnSp>
              <p:nvCxnSpPr>
                <p:cNvPr id="30" name="Google Shape;30;p7"/>
                <p:cNvCxnSpPr/>
                <p:nvPr/>
              </p:nvCxnSpPr>
              <p:spPr>
                <a:xfrm rot="5400000">
                  <a:off x="3623324" y="5242631"/>
                  <a:ext cx="491304" cy="198095"/>
                </a:xfrm>
                <a:prstGeom prst="curvedConnector3">
                  <a:avLst>
                    <a:gd name="adj1" fmla="val 54337"/>
                  </a:avLst>
                </a:prstGeom>
                <a:noFill/>
                <a:ln w="9525" cap="flat" cmpd="sng">
                  <a:solidFill>
                    <a:srgbClr val="803F20"/>
                  </a:solidFill>
                  <a:prstDash val="solid"/>
                  <a:round/>
                  <a:headEnd type="none" w="sm" len="sm"/>
                  <a:tailEnd type="none" w="sm" len="sm"/>
                </a:ln>
                <a:effectLst>
                  <a:outerShdw blurRad="40000" dist="20000" dir="5400000" rotWithShape="0">
                    <a:srgbClr val="000000">
                      <a:alpha val="37647"/>
                    </a:srgbClr>
                  </a:outerShdw>
                </a:effectLst>
              </p:spPr>
            </p:cxnSp>
            <p:cxnSp>
              <p:nvCxnSpPr>
                <p:cNvPr id="31" name="Google Shape;31;p7"/>
                <p:cNvCxnSpPr/>
                <p:nvPr/>
              </p:nvCxnSpPr>
              <p:spPr>
                <a:xfrm rot="5400000">
                  <a:off x="3140450" y="5293414"/>
                  <a:ext cx="491304" cy="198095"/>
                </a:xfrm>
                <a:prstGeom prst="curvedConnector3">
                  <a:avLst>
                    <a:gd name="adj1" fmla="val 28315"/>
                  </a:avLst>
                </a:prstGeom>
                <a:noFill/>
                <a:ln w="9525" cap="flat" cmpd="sng">
                  <a:solidFill>
                    <a:srgbClr val="803F20"/>
                  </a:solidFill>
                  <a:prstDash val="solid"/>
                  <a:round/>
                  <a:headEnd type="none" w="sm" len="sm"/>
                  <a:tailEnd type="none" w="sm" len="sm"/>
                </a:ln>
                <a:effectLst>
                  <a:outerShdw blurRad="40000" dist="20000" dir="5400000" rotWithShape="0">
                    <a:srgbClr val="000000">
                      <a:alpha val="37647"/>
                    </a:srgbClr>
                  </a:outerShdw>
                </a:effectLst>
              </p:spPr>
            </p:cxnSp>
            <p:cxnSp>
              <p:nvCxnSpPr>
                <p:cNvPr id="32" name="Google Shape;32;p7"/>
                <p:cNvCxnSpPr/>
                <p:nvPr/>
              </p:nvCxnSpPr>
              <p:spPr>
                <a:xfrm rot="5400000">
                  <a:off x="2970543" y="5242633"/>
                  <a:ext cx="491304" cy="198095"/>
                </a:xfrm>
                <a:prstGeom prst="curvedConnector3">
                  <a:avLst>
                    <a:gd name="adj1" fmla="val 82961"/>
                  </a:avLst>
                </a:prstGeom>
                <a:noFill/>
                <a:ln w="9525" cap="flat" cmpd="sng">
                  <a:solidFill>
                    <a:srgbClr val="803F20"/>
                  </a:solidFill>
                  <a:prstDash val="solid"/>
                  <a:round/>
                  <a:headEnd type="none" w="sm" len="sm"/>
                  <a:tailEnd type="none" w="sm" len="sm"/>
                </a:ln>
                <a:effectLst>
                  <a:outerShdw blurRad="40000" dist="20000" dir="5400000" rotWithShape="0">
                    <a:srgbClr val="000000">
                      <a:alpha val="37647"/>
                    </a:srgbClr>
                  </a:outerShdw>
                </a:effectLst>
              </p:spPr>
            </p:cxnSp>
            <p:cxnSp>
              <p:nvCxnSpPr>
                <p:cNvPr id="33" name="Google Shape;33;p7"/>
                <p:cNvCxnSpPr/>
                <p:nvPr/>
              </p:nvCxnSpPr>
              <p:spPr>
                <a:xfrm rot="5400000">
                  <a:off x="2863664" y="5092457"/>
                  <a:ext cx="491304" cy="198095"/>
                </a:xfrm>
                <a:prstGeom prst="curvedConnector3">
                  <a:avLst>
                    <a:gd name="adj1" fmla="val 50000"/>
                  </a:avLst>
                </a:prstGeom>
                <a:noFill/>
                <a:ln w="9525" cap="flat" cmpd="sng">
                  <a:solidFill>
                    <a:srgbClr val="803F20"/>
                  </a:solidFill>
                  <a:prstDash val="solid"/>
                  <a:round/>
                  <a:headEnd type="none" w="sm" len="sm"/>
                  <a:tailEnd type="none" w="sm" len="sm"/>
                </a:ln>
                <a:effectLst>
                  <a:outerShdw blurRad="40000" dist="20000" dir="5400000" rotWithShape="0">
                    <a:srgbClr val="000000">
                      <a:alpha val="37647"/>
                    </a:srgbClr>
                  </a:outerShdw>
                </a:effectLst>
              </p:spPr>
            </p:cxnSp>
            <p:cxnSp>
              <p:nvCxnSpPr>
                <p:cNvPr id="34" name="Google Shape;34;p7"/>
                <p:cNvCxnSpPr/>
                <p:nvPr/>
              </p:nvCxnSpPr>
              <p:spPr>
                <a:xfrm rot="5400000">
                  <a:off x="3560238" y="5092457"/>
                  <a:ext cx="491304" cy="198095"/>
                </a:xfrm>
                <a:prstGeom prst="curvedConnector3">
                  <a:avLst>
                    <a:gd name="adj1" fmla="val 82961"/>
                  </a:avLst>
                </a:prstGeom>
                <a:noFill/>
                <a:ln w="9525" cap="flat" cmpd="sng">
                  <a:solidFill>
                    <a:srgbClr val="803F20"/>
                  </a:solidFill>
                  <a:prstDash val="solid"/>
                  <a:round/>
                  <a:headEnd type="none" w="sm" len="sm"/>
                  <a:tailEnd type="none" w="sm" len="sm"/>
                </a:ln>
                <a:effectLst>
                  <a:outerShdw blurRad="40000" dist="20000" dir="5400000" rotWithShape="0">
                    <a:srgbClr val="000000">
                      <a:alpha val="37647"/>
                    </a:srgbClr>
                  </a:outerShdw>
                </a:effectLst>
              </p:spPr>
            </p:cxnSp>
            <p:cxnSp>
              <p:nvCxnSpPr>
                <p:cNvPr id="35" name="Google Shape;35;p7"/>
                <p:cNvCxnSpPr/>
                <p:nvPr/>
              </p:nvCxnSpPr>
              <p:spPr>
                <a:xfrm rot="5400000">
                  <a:off x="3365560" y="5153141"/>
                  <a:ext cx="491304" cy="198095"/>
                </a:xfrm>
                <a:prstGeom prst="curvedConnector3">
                  <a:avLst>
                    <a:gd name="adj1" fmla="val 32651"/>
                  </a:avLst>
                </a:prstGeom>
                <a:noFill/>
                <a:ln w="9525" cap="flat" cmpd="sng">
                  <a:solidFill>
                    <a:srgbClr val="803F20"/>
                  </a:solidFill>
                  <a:prstDash val="solid"/>
                  <a:round/>
                  <a:headEnd type="none" w="sm" len="sm"/>
                  <a:tailEnd type="none" w="sm" len="sm"/>
                </a:ln>
                <a:effectLst>
                  <a:outerShdw blurRad="40000" dist="20000" dir="5400000" rotWithShape="0">
                    <a:srgbClr val="000000">
                      <a:alpha val="37647"/>
                    </a:srgbClr>
                  </a:outerShdw>
                </a:effectLst>
              </p:spPr>
            </p:cxnSp>
            <p:cxnSp>
              <p:nvCxnSpPr>
                <p:cNvPr id="36" name="Google Shape;36;p7"/>
                <p:cNvCxnSpPr/>
                <p:nvPr/>
              </p:nvCxnSpPr>
              <p:spPr>
                <a:xfrm rot="5400000">
                  <a:off x="3075248" y="5113105"/>
                  <a:ext cx="491304" cy="198095"/>
                </a:xfrm>
                <a:prstGeom prst="curvedConnector3">
                  <a:avLst>
                    <a:gd name="adj1" fmla="val 103779"/>
                  </a:avLst>
                </a:prstGeom>
                <a:noFill/>
                <a:ln w="9525" cap="flat" cmpd="sng">
                  <a:solidFill>
                    <a:srgbClr val="803F20"/>
                  </a:solidFill>
                  <a:prstDash val="solid"/>
                  <a:round/>
                  <a:headEnd type="none" w="sm" len="sm"/>
                  <a:tailEnd type="none" w="sm" len="sm"/>
                </a:ln>
                <a:effectLst>
                  <a:outerShdw blurRad="40000" dist="20000" dir="5400000" rotWithShape="0">
                    <a:srgbClr val="000000">
                      <a:alpha val="37647"/>
                    </a:srgbClr>
                  </a:outerShdw>
                </a:effectLst>
              </p:spPr>
            </p:cxnSp>
            <p:cxnSp>
              <p:nvCxnSpPr>
                <p:cNvPr id="37" name="Google Shape;37;p7"/>
                <p:cNvCxnSpPr/>
                <p:nvPr/>
              </p:nvCxnSpPr>
              <p:spPr>
                <a:xfrm rot="5400000">
                  <a:off x="2951995" y="5047762"/>
                  <a:ext cx="491304" cy="198095"/>
                </a:xfrm>
                <a:prstGeom prst="curvedConnector3">
                  <a:avLst>
                    <a:gd name="adj1" fmla="val 82961"/>
                  </a:avLst>
                </a:prstGeom>
                <a:noFill/>
                <a:ln w="9525" cap="flat" cmpd="sng">
                  <a:solidFill>
                    <a:srgbClr val="803F20"/>
                  </a:solidFill>
                  <a:prstDash val="solid"/>
                  <a:round/>
                  <a:headEnd type="none" w="sm" len="sm"/>
                  <a:tailEnd type="none" w="sm" len="sm"/>
                </a:ln>
                <a:effectLst>
                  <a:outerShdw blurRad="40000" dist="20000" dir="5400000" rotWithShape="0">
                    <a:srgbClr val="000000">
                      <a:alpha val="37647"/>
                    </a:srgbClr>
                  </a:outerShdw>
                </a:effectLst>
              </p:spPr>
            </p:cxnSp>
            <p:cxnSp>
              <p:nvCxnSpPr>
                <p:cNvPr id="38" name="Google Shape;38;p7"/>
                <p:cNvCxnSpPr/>
                <p:nvPr/>
              </p:nvCxnSpPr>
              <p:spPr>
                <a:xfrm rot="-5400000" flipH="1">
                  <a:off x="3605372" y="5144330"/>
                  <a:ext cx="736957" cy="250607"/>
                </a:xfrm>
                <a:prstGeom prst="curvedConnector3">
                  <a:avLst>
                    <a:gd name="adj1" fmla="val 50000"/>
                  </a:avLst>
                </a:prstGeom>
                <a:noFill/>
                <a:ln w="9525" cap="flat" cmpd="sng">
                  <a:solidFill>
                    <a:schemeClr val="dk1"/>
                  </a:solidFill>
                  <a:prstDash val="solid"/>
                  <a:round/>
                  <a:headEnd type="none" w="sm" len="sm"/>
                  <a:tailEnd type="none" w="sm" len="sm"/>
                </a:ln>
                <a:effectLst>
                  <a:outerShdw blurRad="40000" dist="20000" dir="5400000" rotWithShape="0">
                    <a:srgbClr val="000000">
                      <a:alpha val="37647"/>
                    </a:srgbClr>
                  </a:outerShdw>
                </a:effectLst>
              </p:spPr>
            </p:cxnSp>
            <p:cxnSp>
              <p:nvCxnSpPr>
                <p:cNvPr id="39" name="Google Shape;39;p7"/>
                <p:cNvCxnSpPr/>
                <p:nvPr/>
              </p:nvCxnSpPr>
              <p:spPr>
                <a:xfrm rot="-5400000" flipH="1">
                  <a:off x="3277884" y="5267158"/>
                  <a:ext cx="736957" cy="250607"/>
                </a:xfrm>
                <a:prstGeom prst="curvedConnector3">
                  <a:avLst>
                    <a:gd name="adj1" fmla="val 16460"/>
                  </a:avLst>
                </a:prstGeom>
                <a:noFill/>
                <a:ln w="9525" cap="flat" cmpd="sng">
                  <a:solidFill>
                    <a:schemeClr val="dk1"/>
                  </a:solidFill>
                  <a:prstDash val="solid"/>
                  <a:round/>
                  <a:headEnd type="none" w="sm" len="sm"/>
                  <a:tailEnd type="none" w="sm" len="sm"/>
                </a:ln>
                <a:effectLst>
                  <a:outerShdw blurRad="40000" dist="20000" dir="5400000" rotWithShape="0">
                    <a:srgbClr val="000000">
                      <a:alpha val="37647"/>
                    </a:srgbClr>
                  </a:outerShdw>
                </a:effectLst>
              </p:spPr>
            </p:cxnSp>
            <p:cxnSp>
              <p:nvCxnSpPr>
                <p:cNvPr id="40" name="Google Shape;40;p7"/>
                <p:cNvCxnSpPr/>
                <p:nvPr/>
              </p:nvCxnSpPr>
              <p:spPr>
                <a:xfrm rot="-5400000" flipH="1">
                  <a:off x="3092751" y="5310917"/>
                  <a:ext cx="569436" cy="84957"/>
                </a:xfrm>
                <a:prstGeom prst="curvedConnector3">
                  <a:avLst>
                    <a:gd name="adj1" fmla="val 50000"/>
                  </a:avLst>
                </a:prstGeom>
                <a:noFill/>
                <a:ln w="9525" cap="flat" cmpd="sng">
                  <a:solidFill>
                    <a:schemeClr val="dk1"/>
                  </a:solidFill>
                  <a:prstDash val="solid"/>
                  <a:round/>
                  <a:headEnd type="none" w="sm" len="sm"/>
                  <a:tailEnd type="none" w="sm" len="sm"/>
                </a:ln>
                <a:effectLst>
                  <a:outerShdw blurRad="40000" dist="20000" dir="5400000" rotWithShape="0">
                    <a:srgbClr val="000000">
                      <a:alpha val="37647"/>
                    </a:srgbClr>
                  </a:outerShdw>
                </a:effectLst>
              </p:spPr>
            </p:cxnSp>
            <p:cxnSp>
              <p:nvCxnSpPr>
                <p:cNvPr id="41" name="Google Shape;41;p7"/>
                <p:cNvCxnSpPr/>
                <p:nvPr/>
              </p:nvCxnSpPr>
              <p:spPr>
                <a:xfrm rot="5400000">
                  <a:off x="2813820" y="5251953"/>
                  <a:ext cx="572934" cy="97826"/>
                </a:xfrm>
                <a:prstGeom prst="curvedConnector3">
                  <a:avLst>
                    <a:gd name="adj1" fmla="val 50000"/>
                  </a:avLst>
                </a:prstGeom>
                <a:noFill/>
                <a:ln w="9525" cap="flat" cmpd="sng">
                  <a:solidFill>
                    <a:schemeClr val="dk1"/>
                  </a:solidFill>
                  <a:prstDash val="solid"/>
                  <a:round/>
                  <a:headEnd type="none" w="sm" len="sm"/>
                  <a:tailEnd type="none" w="sm" len="sm"/>
                </a:ln>
                <a:effectLst>
                  <a:outerShdw blurRad="40000" dist="20000" dir="5400000" rotWithShape="0">
                    <a:srgbClr val="000000">
                      <a:alpha val="37647"/>
                    </a:srgbClr>
                  </a:outerShdw>
                </a:effectLst>
              </p:spPr>
            </p:cxnSp>
            <p:cxnSp>
              <p:nvCxnSpPr>
                <p:cNvPr id="42" name="Google Shape;42;p7"/>
                <p:cNvCxnSpPr/>
                <p:nvPr/>
              </p:nvCxnSpPr>
              <p:spPr>
                <a:xfrm rot="10800000" flipH="1">
                  <a:off x="3769928" y="4726693"/>
                  <a:ext cx="453412" cy="144330"/>
                </a:xfrm>
                <a:prstGeom prst="curvedConnector3">
                  <a:avLst>
                    <a:gd name="adj1" fmla="val 50000"/>
                  </a:avLst>
                </a:prstGeom>
                <a:noFill/>
                <a:ln w="9525" cap="flat" cmpd="sng">
                  <a:solidFill>
                    <a:srgbClr val="6A071F"/>
                  </a:solidFill>
                  <a:prstDash val="solid"/>
                  <a:round/>
                  <a:headEnd type="none" w="sm" len="sm"/>
                  <a:tailEnd type="none" w="sm" len="sm"/>
                </a:ln>
                <a:effectLst>
                  <a:outerShdw blurRad="40000" dist="20000" dir="5400000" rotWithShape="0">
                    <a:srgbClr val="000000">
                      <a:alpha val="37647"/>
                    </a:srgbClr>
                  </a:outerShdw>
                </a:effectLst>
              </p:spPr>
            </p:cxnSp>
            <p:cxnSp>
              <p:nvCxnSpPr>
                <p:cNvPr id="43" name="Google Shape;43;p7"/>
                <p:cNvCxnSpPr/>
                <p:nvPr/>
              </p:nvCxnSpPr>
              <p:spPr>
                <a:xfrm rot="10800000" flipH="1">
                  <a:off x="2726173" y="4954441"/>
                  <a:ext cx="453412" cy="144330"/>
                </a:xfrm>
                <a:prstGeom prst="curvedConnector3">
                  <a:avLst>
                    <a:gd name="adj1" fmla="val 50000"/>
                  </a:avLst>
                </a:prstGeom>
                <a:noFill/>
                <a:ln w="9525" cap="flat" cmpd="sng">
                  <a:solidFill>
                    <a:srgbClr val="6A071F"/>
                  </a:solidFill>
                  <a:prstDash val="solid"/>
                  <a:round/>
                  <a:headEnd type="none" w="sm" len="sm"/>
                  <a:tailEnd type="none" w="sm" len="sm"/>
                </a:ln>
                <a:effectLst>
                  <a:outerShdw blurRad="40000" dist="20000" dir="5400000" rotWithShape="0">
                    <a:srgbClr val="000000">
                      <a:alpha val="37647"/>
                    </a:srgbClr>
                  </a:outerShdw>
                </a:effectLst>
              </p:spPr>
            </p:cxnSp>
            <p:cxnSp>
              <p:nvCxnSpPr>
                <p:cNvPr id="44" name="Google Shape;44;p7"/>
                <p:cNvCxnSpPr/>
                <p:nvPr/>
              </p:nvCxnSpPr>
              <p:spPr>
                <a:xfrm rot="-5400000">
                  <a:off x="3435025" y="5144267"/>
                  <a:ext cx="338386" cy="247395"/>
                </a:xfrm>
                <a:prstGeom prst="curvedConnector3">
                  <a:avLst>
                    <a:gd name="adj1" fmla="val 50000"/>
                  </a:avLst>
                </a:prstGeom>
                <a:noFill/>
                <a:ln w="9525" cap="flat" cmpd="sng">
                  <a:solidFill>
                    <a:srgbClr val="6A071F"/>
                  </a:solidFill>
                  <a:prstDash val="solid"/>
                  <a:round/>
                  <a:headEnd type="none" w="sm" len="sm"/>
                  <a:tailEnd type="none" w="sm" len="sm"/>
                </a:ln>
                <a:effectLst>
                  <a:outerShdw blurRad="40000" dist="20000" dir="5400000" rotWithShape="0">
                    <a:srgbClr val="000000">
                      <a:alpha val="37647"/>
                    </a:srgbClr>
                  </a:outerShdw>
                </a:effectLst>
              </p:spPr>
            </p:cxnSp>
            <p:cxnSp>
              <p:nvCxnSpPr>
                <p:cNvPr id="45" name="Google Shape;45;p7"/>
                <p:cNvCxnSpPr/>
                <p:nvPr/>
              </p:nvCxnSpPr>
              <p:spPr>
                <a:xfrm rot="5400000" flipH="1">
                  <a:off x="3372149" y="5205403"/>
                  <a:ext cx="463755" cy="205632"/>
                </a:xfrm>
                <a:prstGeom prst="curvedConnector3">
                  <a:avLst>
                    <a:gd name="adj1" fmla="val 50000"/>
                  </a:avLst>
                </a:prstGeom>
                <a:noFill/>
                <a:ln w="9525" cap="flat" cmpd="sng">
                  <a:solidFill>
                    <a:srgbClr val="6A071F"/>
                  </a:solidFill>
                  <a:prstDash val="solid"/>
                  <a:round/>
                  <a:headEnd type="none" w="sm" len="sm"/>
                  <a:tailEnd type="none" w="sm" len="sm"/>
                </a:ln>
                <a:effectLst>
                  <a:outerShdw blurRad="40000" dist="20000" dir="5400000" rotWithShape="0">
                    <a:srgbClr val="000000">
                      <a:alpha val="37647"/>
                    </a:srgbClr>
                  </a:outerShdw>
                </a:effectLst>
              </p:spPr>
            </p:cxnSp>
            <p:cxnSp>
              <p:nvCxnSpPr>
                <p:cNvPr id="46" name="Google Shape;46;p7"/>
                <p:cNvCxnSpPr/>
                <p:nvPr/>
              </p:nvCxnSpPr>
              <p:spPr>
                <a:xfrm flipH="1">
                  <a:off x="2892931" y="5098771"/>
                  <a:ext cx="403764" cy="344530"/>
                </a:xfrm>
                <a:prstGeom prst="curvedConnector3">
                  <a:avLst>
                    <a:gd name="adj1" fmla="val 50000"/>
                  </a:avLst>
                </a:prstGeom>
                <a:noFill/>
                <a:ln w="9525" cap="flat" cmpd="sng">
                  <a:solidFill>
                    <a:srgbClr val="6A071F"/>
                  </a:solidFill>
                  <a:prstDash val="solid"/>
                  <a:round/>
                  <a:headEnd type="none" w="sm" len="sm"/>
                  <a:tailEnd type="none" w="sm" len="sm"/>
                </a:ln>
                <a:effectLst>
                  <a:outerShdw blurRad="40000" dist="20000" dir="5400000" rotWithShape="0">
                    <a:srgbClr val="000000">
                      <a:alpha val="37647"/>
                    </a:srgbClr>
                  </a:outerShdw>
                </a:effectLst>
              </p:spPr>
            </p:cxnSp>
            <p:cxnSp>
              <p:nvCxnSpPr>
                <p:cNvPr id="47" name="Google Shape;47;p7"/>
                <p:cNvCxnSpPr/>
                <p:nvPr/>
              </p:nvCxnSpPr>
              <p:spPr>
                <a:xfrm>
                  <a:off x="2966536" y="4726693"/>
                  <a:ext cx="453412" cy="135513"/>
                </a:xfrm>
                <a:prstGeom prst="curvedConnector3">
                  <a:avLst>
                    <a:gd name="adj1" fmla="val 50000"/>
                  </a:avLst>
                </a:prstGeom>
                <a:noFill/>
                <a:ln w="9525" cap="flat" cmpd="sng">
                  <a:solidFill>
                    <a:srgbClr val="6A071F"/>
                  </a:solidFill>
                  <a:prstDash val="solid"/>
                  <a:round/>
                  <a:headEnd type="none" w="sm" len="sm"/>
                  <a:tailEnd type="none" w="sm" len="sm"/>
                </a:ln>
                <a:effectLst>
                  <a:outerShdw blurRad="40000" dist="20000" dir="5400000" rotWithShape="0">
                    <a:srgbClr val="000000">
                      <a:alpha val="37647"/>
                    </a:srgbClr>
                  </a:outerShdw>
                </a:effectLst>
              </p:spPr>
            </p:cxnSp>
            <p:cxnSp>
              <p:nvCxnSpPr>
                <p:cNvPr id="48" name="Google Shape;48;p7"/>
                <p:cNvCxnSpPr/>
                <p:nvPr/>
              </p:nvCxnSpPr>
              <p:spPr>
                <a:xfrm rot="10800000" flipH="1">
                  <a:off x="3957505" y="5014399"/>
                  <a:ext cx="265837" cy="70530"/>
                </a:xfrm>
                <a:prstGeom prst="curvedConnector3">
                  <a:avLst>
                    <a:gd name="adj1" fmla="val 50000"/>
                  </a:avLst>
                </a:prstGeom>
                <a:noFill/>
                <a:ln w="9525" cap="flat" cmpd="sng">
                  <a:solidFill>
                    <a:srgbClr val="6A071F"/>
                  </a:solidFill>
                  <a:prstDash val="solid"/>
                  <a:round/>
                  <a:headEnd type="none" w="sm" len="sm"/>
                  <a:tailEnd type="none" w="sm" len="sm"/>
                </a:ln>
                <a:effectLst>
                  <a:outerShdw blurRad="40000" dist="20000" dir="5400000" rotWithShape="0">
                    <a:srgbClr val="000000">
                      <a:alpha val="37647"/>
                    </a:srgbClr>
                  </a:outerShdw>
                </a:effectLst>
              </p:spPr>
            </p:cxnSp>
            <p:cxnSp>
              <p:nvCxnSpPr>
                <p:cNvPr id="49" name="Google Shape;49;p7"/>
                <p:cNvCxnSpPr/>
                <p:nvPr/>
              </p:nvCxnSpPr>
              <p:spPr>
                <a:xfrm>
                  <a:off x="3738397" y="5068677"/>
                  <a:ext cx="343227" cy="173106"/>
                </a:xfrm>
                <a:prstGeom prst="curvedConnector3">
                  <a:avLst>
                    <a:gd name="adj1" fmla="val 50000"/>
                  </a:avLst>
                </a:prstGeom>
                <a:noFill/>
                <a:ln w="9525" cap="flat" cmpd="sng">
                  <a:solidFill>
                    <a:srgbClr val="6A071F"/>
                  </a:solidFill>
                  <a:prstDash val="solid"/>
                  <a:round/>
                  <a:headEnd type="none" w="sm" len="sm"/>
                  <a:tailEnd type="none" w="sm" len="sm"/>
                </a:ln>
                <a:effectLst>
                  <a:outerShdw blurRad="40000" dist="20000" dir="5400000" rotWithShape="0">
                    <a:srgbClr val="000000">
                      <a:alpha val="37647"/>
                    </a:srgbClr>
                  </a:outerShdw>
                </a:effectLst>
              </p:spPr>
            </p:cxnSp>
            <p:cxnSp>
              <p:nvCxnSpPr>
                <p:cNvPr id="50" name="Google Shape;50;p7"/>
                <p:cNvCxnSpPr/>
                <p:nvPr/>
              </p:nvCxnSpPr>
              <p:spPr>
                <a:xfrm rot="-5400000" flipH="1">
                  <a:off x="3547323" y="4967477"/>
                  <a:ext cx="132271" cy="130315"/>
                </a:xfrm>
                <a:prstGeom prst="curvedConnector3">
                  <a:avLst>
                    <a:gd name="adj1" fmla="val 50000"/>
                  </a:avLst>
                </a:prstGeom>
                <a:noFill/>
                <a:ln w="9525" cap="flat" cmpd="sng">
                  <a:solidFill>
                    <a:srgbClr val="6A071F"/>
                  </a:solidFill>
                  <a:prstDash val="solid"/>
                  <a:round/>
                  <a:headEnd type="none" w="sm" len="sm"/>
                  <a:tailEnd type="none" w="sm" len="sm"/>
                </a:ln>
                <a:effectLst>
                  <a:outerShdw blurRad="40000" dist="20000" dir="5400000" rotWithShape="0">
                    <a:srgbClr val="000000">
                      <a:alpha val="37647"/>
                    </a:srgbClr>
                  </a:outerShdw>
                </a:effectLst>
              </p:spPr>
            </p:cxnSp>
            <p:cxnSp>
              <p:nvCxnSpPr>
                <p:cNvPr id="51" name="Google Shape;51;p7"/>
                <p:cNvCxnSpPr/>
                <p:nvPr/>
              </p:nvCxnSpPr>
              <p:spPr>
                <a:xfrm rot="10800000" flipH="1">
                  <a:off x="3179585" y="4979134"/>
                  <a:ext cx="195569" cy="167675"/>
                </a:xfrm>
                <a:prstGeom prst="curvedConnector3">
                  <a:avLst>
                    <a:gd name="adj1" fmla="val 50000"/>
                  </a:avLst>
                </a:prstGeom>
                <a:noFill/>
                <a:ln w="9525" cap="flat" cmpd="sng">
                  <a:solidFill>
                    <a:srgbClr val="6A071F"/>
                  </a:solidFill>
                  <a:prstDash val="solid"/>
                  <a:round/>
                  <a:headEnd type="none" w="sm" len="sm"/>
                  <a:tailEnd type="none" w="sm" len="sm"/>
                </a:ln>
                <a:effectLst>
                  <a:outerShdw blurRad="40000" dist="20000" dir="5400000" rotWithShape="0">
                    <a:srgbClr val="000000">
                      <a:alpha val="37647"/>
                    </a:srgbClr>
                  </a:outerShdw>
                </a:effectLst>
              </p:spPr>
            </p:cxnSp>
            <p:cxnSp>
              <p:nvCxnSpPr>
                <p:cNvPr id="52" name="Google Shape;52;p7"/>
                <p:cNvCxnSpPr/>
                <p:nvPr/>
              </p:nvCxnSpPr>
              <p:spPr>
                <a:xfrm rot="10800000" flipH="1">
                  <a:off x="2892930" y="5076341"/>
                  <a:ext cx="226977" cy="222867"/>
                </a:xfrm>
                <a:prstGeom prst="curvedConnector3">
                  <a:avLst>
                    <a:gd name="adj1" fmla="val 50000"/>
                  </a:avLst>
                </a:prstGeom>
                <a:noFill/>
                <a:ln w="9525" cap="flat" cmpd="sng">
                  <a:solidFill>
                    <a:srgbClr val="6A071F"/>
                  </a:solidFill>
                  <a:prstDash val="solid"/>
                  <a:round/>
                  <a:headEnd type="none" w="sm" len="sm"/>
                  <a:tailEnd type="none" w="sm" len="sm"/>
                </a:ln>
                <a:effectLst>
                  <a:outerShdw blurRad="40000" dist="20000" dir="5400000" rotWithShape="0">
                    <a:srgbClr val="000000">
                      <a:alpha val="37647"/>
                    </a:srgbClr>
                  </a:outerShdw>
                </a:effectLst>
              </p:spPr>
            </p:cxnSp>
            <p:cxnSp>
              <p:nvCxnSpPr>
                <p:cNvPr id="53" name="Google Shape;53;p7"/>
                <p:cNvCxnSpPr/>
                <p:nvPr/>
              </p:nvCxnSpPr>
              <p:spPr>
                <a:xfrm>
                  <a:off x="3639101" y="4901154"/>
                  <a:ext cx="191916" cy="77980"/>
                </a:xfrm>
                <a:prstGeom prst="curvedConnector3">
                  <a:avLst>
                    <a:gd name="adj1" fmla="val 50000"/>
                  </a:avLst>
                </a:prstGeom>
                <a:noFill/>
                <a:ln w="9525" cap="flat" cmpd="sng">
                  <a:solidFill>
                    <a:srgbClr val="6A071F"/>
                  </a:solidFill>
                  <a:prstDash val="solid"/>
                  <a:round/>
                  <a:headEnd type="none" w="sm" len="sm"/>
                  <a:tailEnd type="none" w="sm" len="sm"/>
                </a:ln>
                <a:effectLst>
                  <a:outerShdw blurRad="40000" dist="20000" dir="5400000" rotWithShape="0">
                    <a:srgbClr val="000000">
                      <a:alpha val="37647"/>
                    </a:srgbClr>
                  </a:outerShdw>
                </a:effectLst>
              </p:spPr>
            </p:cxnSp>
            <p:cxnSp>
              <p:nvCxnSpPr>
                <p:cNvPr id="54" name="Google Shape;54;p7"/>
                <p:cNvCxnSpPr/>
                <p:nvPr/>
              </p:nvCxnSpPr>
              <p:spPr>
                <a:xfrm>
                  <a:off x="3771666" y="5241783"/>
                  <a:ext cx="257615" cy="195375"/>
                </a:xfrm>
                <a:prstGeom prst="curvedConnector3">
                  <a:avLst>
                    <a:gd name="adj1" fmla="val 50000"/>
                  </a:avLst>
                </a:prstGeom>
                <a:noFill/>
                <a:ln w="9525" cap="flat" cmpd="sng">
                  <a:solidFill>
                    <a:srgbClr val="6A071F"/>
                  </a:solidFill>
                  <a:prstDash val="solid"/>
                  <a:round/>
                  <a:headEnd type="none" w="sm" len="sm"/>
                  <a:tailEnd type="none" w="sm" len="sm"/>
                </a:ln>
                <a:effectLst>
                  <a:outerShdw blurRad="40000" dist="20000" dir="5400000" rotWithShape="0">
                    <a:srgbClr val="000000">
                      <a:alpha val="37647"/>
                    </a:srgbClr>
                  </a:outerShdw>
                </a:effectLst>
              </p:spPr>
            </p:cxnSp>
            <p:cxnSp>
              <p:nvCxnSpPr>
                <p:cNvPr id="55" name="Google Shape;55;p7"/>
                <p:cNvCxnSpPr/>
                <p:nvPr/>
              </p:nvCxnSpPr>
              <p:spPr>
                <a:xfrm>
                  <a:off x="3375154" y="5084929"/>
                  <a:ext cx="112536" cy="34957"/>
                </a:xfrm>
                <a:prstGeom prst="curvedConnector3">
                  <a:avLst>
                    <a:gd name="adj1" fmla="val 50000"/>
                  </a:avLst>
                </a:prstGeom>
                <a:noFill/>
                <a:ln w="9525" cap="flat" cmpd="sng">
                  <a:solidFill>
                    <a:srgbClr val="6A071F"/>
                  </a:solidFill>
                  <a:prstDash val="solid"/>
                  <a:round/>
                  <a:headEnd type="none" w="sm" len="sm"/>
                  <a:tailEnd type="none" w="sm" len="sm"/>
                </a:ln>
                <a:effectLst>
                  <a:outerShdw blurRad="40000" dist="20000" dir="5400000" rotWithShape="0">
                    <a:srgbClr val="000000">
                      <a:alpha val="37647"/>
                    </a:srgbClr>
                  </a:outerShdw>
                </a:effectLst>
              </p:spPr>
            </p:cxnSp>
            <p:cxnSp>
              <p:nvCxnSpPr>
                <p:cNvPr id="56" name="Google Shape;56;p7"/>
                <p:cNvCxnSpPr/>
                <p:nvPr/>
              </p:nvCxnSpPr>
              <p:spPr>
                <a:xfrm>
                  <a:off x="2892930" y="4862206"/>
                  <a:ext cx="338587" cy="56970"/>
                </a:xfrm>
                <a:prstGeom prst="curvedConnector3">
                  <a:avLst>
                    <a:gd name="adj1" fmla="val 50000"/>
                  </a:avLst>
                </a:prstGeom>
                <a:noFill/>
                <a:ln w="9525" cap="flat" cmpd="sng">
                  <a:solidFill>
                    <a:srgbClr val="6A071F"/>
                  </a:solidFill>
                  <a:prstDash val="solid"/>
                  <a:round/>
                  <a:headEnd type="none" w="sm" len="sm"/>
                  <a:tailEnd type="none" w="sm" len="sm"/>
                </a:ln>
                <a:effectLst>
                  <a:outerShdw blurRad="40000" dist="20000" dir="5400000" rotWithShape="0">
                    <a:srgbClr val="000000">
                      <a:alpha val="37647"/>
                    </a:srgbClr>
                  </a:outerShdw>
                </a:effectLst>
              </p:spPr>
            </p:cxnSp>
          </p:grpSp>
        </p:grpSp>
      </p:grpSp>
      <p:sp>
        <p:nvSpPr>
          <p:cNvPr id="2" name="TextBox 1">
            <a:extLst>
              <a:ext uri="{FF2B5EF4-FFF2-40B4-BE49-F238E27FC236}">
                <a16:creationId xmlns:a16="http://schemas.microsoft.com/office/drawing/2014/main" id="{2292DAD5-5830-538E-F802-1CF687125526}"/>
              </a:ext>
            </a:extLst>
          </p:cNvPr>
          <p:cNvSpPr txBox="1"/>
          <p:nvPr userDrawn="1"/>
        </p:nvSpPr>
        <p:spPr>
          <a:xfrm>
            <a:off x="7177439" y="6501588"/>
            <a:ext cx="1826206" cy="369332"/>
          </a:xfrm>
          <a:prstGeom prst="rect">
            <a:avLst/>
          </a:prstGeom>
          <a:noFill/>
        </p:spPr>
        <p:txBody>
          <a:bodyPr wrap="none" rtlCol="0">
            <a:spAutoFit/>
          </a:bodyPr>
          <a:lstStyle/>
          <a:p>
            <a:r>
              <a:rPr lang="en-US" dirty="0">
                <a:hlinkClick r:id="rId13"/>
              </a:rPr>
              <a:t>Nigel-</a:t>
            </a:r>
            <a:r>
              <a:rPr lang="en-US" dirty="0" err="1">
                <a:hlinkClick r:id="rId13"/>
              </a:rPr>
              <a:t>Palmer.com</a:t>
            </a:r>
            <a:endParaRPr lang="en-US"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igel-palmer.com/data"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hyperlink" Target="https://phytochem.nal.usda.gov/phytochem/search"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nigle-palmer.com/shop"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mailto:office@loganlabs.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nigel-palmer.com/data"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mailto:nigel@tiosn.com"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7" name="Google Shape;227;g7adccd1e37_0_0"/>
          <p:cNvSpPr txBox="1">
            <a:spLocks noGrp="1"/>
          </p:cNvSpPr>
          <p:nvPr>
            <p:ph type="body" idx="1"/>
          </p:nvPr>
        </p:nvSpPr>
        <p:spPr>
          <a:xfrm>
            <a:off x="456600" y="843906"/>
            <a:ext cx="8339700" cy="4224483"/>
          </a:xfrm>
          <a:prstGeom prst="rect">
            <a:avLst/>
          </a:prstGeom>
        </p:spPr>
        <p:txBody>
          <a:bodyPr spcFirstLastPara="1" wrap="square" lIns="91425" tIns="45700" rIns="91425" bIns="45700" anchor="t" anchorCtr="0">
            <a:normAutofit/>
          </a:bodyPr>
          <a:lstStyle/>
          <a:p>
            <a:pPr marL="0" lvl="0" indent="0" algn="l" rtl="0">
              <a:lnSpc>
                <a:spcPct val="90000"/>
              </a:lnSpc>
              <a:spcBef>
                <a:spcPts val="0"/>
              </a:spcBef>
              <a:spcAft>
                <a:spcPts val="0"/>
              </a:spcAft>
              <a:buNone/>
            </a:pPr>
            <a:r>
              <a:rPr lang="en-US" sz="1800" b="1" u="sng" dirty="0">
                <a:latin typeface="Arial"/>
                <a:ea typeface="Arial"/>
                <a:cs typeface="Arial"/>
                <a:sym typeface="Arial"/>
              </a:rPr>
              <a:t>Mineral Amendment Data Sharing</a:t>
            </a:r>
            <a:r>
              <a:rPr lang="en-US" sz="1800" b="1" dirty="0">
                <a:latin typeface="Arial"/>
                <a:ea typeface="Arial"/>
                <a:cs typeface="Arial"/>
                <a:sym typeface="Arial"/>
              </a:rPr>
              <a:t>:</a:t>
            </a:r>
            <a:endParaRPr sz="1800" b="1" dirty="0">
              <a:latin typeface="Arial"/>
              <a:ea typeface="Arial"/>
              <a:cs typeface="Arial"/>
              <a:sym typeface="Arial"/>
            </a:endParaRPr>
          </a:p>
          <a:p>
            <a:pPr marL="0" lvl="0" indent="0" algn="l" rtl="0">
              <a:lnSpc>
                <a:spcPct val="90000"/>
              </a:lnSpc>
              <a:spcBef>
                <a:spcPts val="0"/>
              </a:spcBef>
              <a:spcAft>
                <a:spcPts val="0"/>
              </a:spcAft>
              <a:buNone/>
            </a:pPr>
            <a:endParaRPr sz="1800" dirty="0">
              <a:latin typeface="Arial"/>
              <a:ea typeface="Arial"/>
              <a:cs typeface="Arial"/>
              <a:sym typeface="Arial"/>
            </a:endParaRPr>
          </a:p>
          <a:p>
            <a:pPr indent="-338693">
              <a:lnSpc>
                <a:spcPct val="90000"/>
              </a:lnSpc>
              <a:spcBef>
                <a:spcPts val="0"/>
              </a:spcBef>
              <a:buSzPct val="100000"/>
              <a:buFont typeface="Arial"/>
              <a:buChar char="●"/>
            </a:pPr>
            <a:r>
              <a:rPr lang="en-US" sz="1800" dirty="0"/>
              <a:t>The purpose of this database is to make mineral amendment analysis information available to all growers around the world.</a:t>
            </a:r>
          </a:p>
          <a:p>
            <a:pPr marL="457200" lvl="0" indent="0" algn="l" rtl="0">
              <a:lnSpc>
                <a:spcPct val="90000"/>
              </a:lnSpc>
              <a:spcBef>
                <a:spcPts val="0"/>
              </a:spcBef>
              <a:spcAft>
                <a:spcPts val="0"/>
              </a:spcAft>
              <a:buNone/>
            </a:pPr>
            <a:endParaRPr sz="1800" dirty="0">
              <a:latin typeface="Arial"/>
              <a:ea typeface="Arial"/>
              <a:cs typeface="Arial"/>
              <a:sym typeface="Arial"/>
            </a:endParaRPr>
          </a:p>
          <a:p>
            <a:pPr indent="-338693">
              <a:lnSpc>
                <a:spcPct val="90000"/>
              </a:lnSpc>
              <a:spcBef>
                <a:spcPts val="0"/>
              </a:spcBef>
              <a:buSzPct val="100000"/>
              <a:buFont typeface="Arial"/>
              <a:buChar char="●"/>
            </a:pPr>
            <a:r>
              <a:rPr lang="en-US" sz="1800" dirty="0"/>
              <a:t>Sharing the composition of alternative, low cost, sustainable resources used to feed the soil and plants with people is important.</a:t>
            </a:r>
            <a:r>
              <a:rPr lang="en-US" sz="1800" dirty="0">
                <a:latin typeface="Arial"/>
                <a:ea typeface="Arial"/>
                <a:cs typeface="Arial"/>
                <a:sym typeface="Arial"/>
              </a:rPr>
              <a:t> </a:t>
            </a:r>
            <a:endParaRPr sz="1800" dirty="0">
              <a:latin typeface="Arial"/>
              <a:ea typeface="Arial"/>
              <a:cs typeface="Arial"/>
              <a:sym typeface="Arial"/>
            </a:endParaRPr>
          </a:p>
          <a:p>
            <a:pPr marL="457200" lvl="0" indent="0" algn="l" rtl="0">
              <a:lnSpc>
                <a:spcPct val="90000"/>
              </a:lnSpc>
              <a:spcBef>
                <a:spcPts val="0"/>
              </a:spcBef>
              <a:spcAft>
                <a:spcPts val="0"/>
              </a:spcAft>
              <a:buNone/>
            </a:pPr>
            <a:r>
              <a:rPr lang="en-US" sz="1800" dirty="0">
                <a:latin typeface="Arial"/>
                <a:ea typeface="Arial"/>
                <a:cs typeface="Arial"/>
                <a:sym typeface="Arial"/>
              </a:rPr>
              <a:t> </a:t>
            </a:r>
            <a:endParaRPr sz="1800" dirty="0">
              <a:latin typeface="Arial"/>
              <a:ea typeface="Arial"/>
              <a:cs typeface="Arial"/>
              <a:sym typeface="Arial"/>
            </a:endParaRPr>
          </a:p>
          <a:p>
            <a:pPr lvl="0" indent="-338693">
              <a:lnSpc>
                <a:spcPct val="90000"/>
              </a:lnSpc>
              <a:spcBef>
                <a:spcPts val="0"/>
              </a:spcBef>
              <a:buSzPct val="100000"/>
              <a:buChar char="●"/>
            </a:pPr>
            <a:r>
              <a:rPr lang="en-US" sz="1800" dirty="0">
                <a:latin typeface="Arial"/>
                <a:ea typeface="Arial"/>
                <a:cs typeface="Arial"/>
                <a:sym typeface="Arial"/>
              </a:rPr>
              <a:t>All data will be published for free at </a:t>
            </a:r>
            <a:r>
              <a:rPr lang="en-US" sz="1800" dirty="0">
                <a:solidFill>
                  <a:srgbClr val="FF0000"/>
                </a:solidFill>
                <a:hlinkClick r:id="rId3"/>
              </a:rPr>
              <a:t>https://www.nigel-palmer.com/data</a:t>
            </a:r>
            <a:r>
              <a:rPr lang="en-US" sz="1800" dirty="0">
                <a:solidFill>
                  <a:srgbClr val="FF0000"/>
                </a:solidFill>
              </a:rPr>
              <a:t> </a:t>
            </a:r>
            <a:r>
              <a:rPr lang="en-US" sz="1800" dirty="0">
                <a:latin typeface="Arial"/>
                <a:ea typeface="Arial"/>
                <a:cs typeface="Arial"/>
                <a:sym typeface="Arial"/>
              </a:rPr>
              <a:t>and updated periodically.</a:t>
            </a:r>
            <a:endParaRPr sz="1800" dirty="0">
              <a:latin typeface="Arial"/>
              <a:ea typeface="Arial"/>
              <a:cs typeface="Arial"/>
              <a:sym typeface="Arial"/>
            </a:endParaRPr>
          </a:p>
          <a:p>
            <a:pPr marL="457200" lvl="0" indent="0" algn="l" rtl="0">
              <a:lnSpc>
                <a:spcPct val="90000"/>
              </a:lnSpc>
              <a:spcBef>
                <a:spcPts val="0"/>
              </a:spcBef>
              <a:spcAft>
                <a:spcPts val="0"/>
              </a:spcAft>
              <a:buNone/>
            </a:pPr>
            <a:endParaRPr sz="1800" dirty="0">
              <a:latin typeface="Arial"/>
              <a:ea typeface="Arial"/>
              <a:cs typeface="Arial"/>
              <a:sym typeface="Arial"/>
            </a:endParaRPr>
          </a:p>
          <a:p>
            <a:pPr marL="457200" lvl="0" indent="-338693" algn="l" rtl="0">
              <a:lnSpc>
                <a:spcPct val="90000"/>
              </a:lnSpc>
              <a:spcBef>
                <a:spcPts val="0"/>
              </a:spcBef>
              <a:spcAft>
                <a:spcPts val="0"/>
              </a:spcAft>
              <a:buSzPct val="100000"/>
              <a:buChar char="●"/>
            </a:pPr>
            <a:r>
              <a:rPr lang="en-US" sz="1800" dirty="0">
                <a:latin typeface="Arial"/>
                <a:ea typeface="Arial"/>
                <a:cs typeface="Arial"/>
                <a:sym typeface="Arial"/>
              </a:rPr>
              <a:t>Another reference for mineral constituencies in plants is Dr. James Duke’s Phytochemical and Ethnobotanical database: </a:t>
            </a:r>
            <a:r>
              <a:rPr lang="en-US" sz="1800" u="sng" dirty="0">
                <a:solidFill>
                  <a:srgbClr val="1155CC"/>
                </a:solidFill>
                <a:latin typeface="Arial"/>
                <a:ea typeface="Arial"/>
                <a:cs typeface="Arial"/>
                <a:sym typeface="Arial"/>
                <a:hlinkClick r:id="rId4">
                  <a:extLst>
                    <a:ext uri="{A12FA001-AC4F-418D-AE19-62706E023703}">
                      <ahyp:hlinkClr xmlns:ahyp="http://schemas.microsoft.com/office/drawing/2018/hyperlinkcolor" val="tx"/>
                    </a:ext>
                  </a:extLst>
                </a:hlinkClick>
              </a:rPr>
              <a:t>https://phytochem.nal.usda.gov/phytochem/search</a:t>
            </a:r>
            <a:endParaRPr lang="en-US" sz="1800" u="sng" dirty="0">
              <a:solidFill>
                <a:srgbClr val="1155CC"/>
              </a:solidFill>
              <a:latin typeface="Arial"/>
              <a:ea typeface="Arial"/>
              <a:cs typeface="Arial"/>
              <a:sym typeface="Arial"/>
            </a:endParaRPr>
          </a:p>
          <a:p>
            <a:pPr marL="457200" lvl="0" indent="-338693" algn="l" rtl="0">
              <a:lnSpc>
                <a:spcPct val="90000"/>
              </a:lnSpc>
              <a:spcBef>
                <a:spcPts val="0"/>
              </a:spcBef>
              <a:spcAft>
                <a:spcPts val="0"/>
              </a:spcAft>
              <a:buSzPct val="100000"/>
              <a:buChar char="●"/>
            </a:pPr>
            <a:endParaRPr lang="en-US" sz="1800" u="sng" dirty="0">
              <a:solidFill>
                <a:srgbClr val="1155CC"/>
              </a:solidFill>
            </a:endParaRPr>
          </a:p>
          <a:p>
            <a:pPr lvl="0" indent="-338693">
              <a:lnSpc>
                <a:spcPct val="90000"/>
              </a:lnSpc>
              <a:spcBef>
                <a:spcPts val="0"/>
              </a:spcBef>
              <a:buSzPct val="100000"/>
              <a:buChar char="●"/>
            </a:pPr>
            <a:r>
              <a:rPr lang="en-US" sz="1800" dirty="0"/>
              <a:t>Special thanks to Logan Labs for participating in this most important project.</a:t>
            </a:r>
            <a:endParaRPr sz="1800" dirty="0"/>
          </a:p>
        </p:txBody>
      </p:sp>
      <p:sp>
        <p:nvSpPr>
          <p:cNvPr id="226" name="Google Shape;226;g7adccd1e37_0_0"/>
          <p:cNvSpPr txBox="1">
            <a:spLocks noGrp="1"/>
          </p:cNvSpPr>
          <p:nvPr>
            <p:ph type="title"/>
          </p:nvPr>
        </p:nvSpPr>
        <p:spPr>
          <a:xfrm>
            <a:off x="347700" y="1725"/>
            <a:ext cx="8448600" cy="912900"/>
          </a:xfrm>
          <a:prstGeom prst="rect">
            <a:avLst/>
          </a:prstGeom>
        </p:spPr>
        <p:txBody>
          <a:bodyPr spcFirstLastPara="1" wrap="square" lIns="91425" tIns="45700" rIns="91425" bIns="45700" anchor="ctr" anchorCtr="0">
            <a:noAutofit/>
          </a:bodyPr>
          <a:lstStyle/>
          <a:p>
            <a:pPr lvl="0">
              <a:lnSpc>
                <a:spcPct val="115000"/>
              </a:lnSpc>
            </a:pPr>
            <a:r>
              <a:rPr lang="en-US" sz="2400" b="1" dirty="0">
                <a:latin typeface="Arial"/>
                <a:ea typeface="Arial"/>
                <a:cs typeface="Arial"/>
                <a:sym typeface="Arial"/>
              </a:rPr>
              <a:t>Mineral Amendment Analysis</a:t>
            </a:r>
            <a:endParaRPr sz="2400" b="1" dirty="0">
              <a:latin typeface="Arial"/>
              <a:ea typeface="Arial"/>
              <a:cs typeface="Arial"/>
              <a:sym typeface="Arial"/>
            </a:endParaRPr>
          </a:p>
        </p:txBody>
      </p:sp>
      <p:sp>
        <p:nvSpPr>
          <p:cNvPr id="228" name="Google Shape;228;g7adccd1e37_0_0"/>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
        <p:nvSpPr>
          <p:cNvPr id="3" name="TextBox 2">
            <a:extLst>
              <a:ext uri="{FF2B5EF4-FFF2-40B4-BE49-F238E27FC236}">
                <a16:creationId xmlns:a16="http://schemas.microsoft.com/office/drawing/2014/main" id="{F168B223-5114-A940-A4CE-C6AFD431BA28}"/>
              </a:ext>
            </a:extLst>
          </p:cNvPr>
          <p:cNvSpPr txBox="1"/>
          <p:nvPr/>
        </p:nvSpPr>
        <p:spPr>
          <a:xfrm>
            <a:off x="2779988" y="5984167"/>
            <a:ext cx="3365024" cy="369332"/>
          </a:xfrm>
          <a:prstGeom prst="rect">
            <a:avLst/>
          </a:prstGeom>
          <a:noFill/>
        </p:spPr>
        <p:txBody>
          <a:bodyPr wrap="none" rtlCol="0">
            <a:spAutoFit/>
          </a:bodyPr>
          <a:lstStyle/>
          <a:p>
            <a:r>
              <a:rPr lang="en-US" sz="1800" dirty="0"/>
              <a:t>Thank you for your contribution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7" name="Google Shape;227;g7adccd1e37_0_0"/>
          <p:cNvSpPr txBox="1">
            <a:spLocks noGrp="1"/>
          </p:cNvSpPr>
          <p:nvPr>
            <p:ph type="body" idx="1"/>
          </p:nvPr>
        </p:nvSpPr>
        <p:spPr>
          <a:xfrm>
            <a:off x="456600" y="843906"/>
            <a:ext cx="8339700" cy="3884848"/>
          </a:xfrm>
          <a:prstGeom prst="rect">
            <a:avLst/>
          </a:prstGeom>
        </p:spPr>
        <p:txBody>
          <a:bodyPr spcFirstLastPara="1" wrap="square" lIns="91425" tIns="45700" rIns="91425" bIns="45700" anchor="t" anchorCtr="0">
            <a:normAutofit/>
          </a:bodyPr>
          <a:lstStyle/>
          <a:p>
            <a:pPr marL="0" lvl="0" indent="0">
              <a:lnSpc>
                <a:spcPct val="90000"/>
              </a:lnSpc>
              <a:spcBef>
                <a:spcPts val="0"/>
              </a:spcBef>
              <a:buNone/>
            </a:pPr>
            <a:r>
              <a:rPr lang="en-US" sz="2000" b="1" u="sng" dirty="0"/>
              <a:t>Payment and shipment of mineral amendment:</a:t>
            </a:r>
          </a:p>
          <a:p>
            <a:pPr lvl="0" indent="-304800">
              <a:lnSpc>
                <a:spcPct val="90000"/>
              </a:lnSpc>
              <a:spcBef>
                <a:spcPts val="0"/>
              </a:spcBef>
              <a:buSzPts val="1200"/>
              <a:buFont typeface="+mj-lt"/>
              <a:buAutoNum type="arabicPeriod"/>
            </a:pPr>
            <a:endParaRPr lang="en-US" sz="1800" dirty="0"/>
          </a:p>
          <a:p>
            <a:pPr marL="438150" indent="-285750">
              <a:lnSpc>
                <a:spcPct val="90000"/>
              </a:lnSpc>
              <a:spcBef>
                <a:spcPts val="0"/>
              </a:spcBef>
              <a:buSzPts val="1200"/>
              <a:buFont typeface="Arial" panose="020B0604020202020204" pitchFamily="34" charset="0"/>
              <a:buChar char="•"/>
            </a:pPr>
            <a:r>
              <a:rPr lang="en-US" sz="1800" dirty="0"/>
              <a:t>The Logan Labs analysis fee is $38.00 per sample. This fee may be paid through Pay Pal at </a:t>
            </a:r>
            <a:r>
              <a:rPr lang="en-US" sz="1800" dirty="0">
                <a:hlinkClick r:id="rId3"/>
              </a:rPr>
              <a:t>nigel-palmer.com/shop</a:t>
            </a:r>
            <a:r>
              <a:rPr lang="en-US" sz="1800" dirty="0"/>
              <a:t> Note that this is the same fee as working directly with Logan Labs</a:t>
            </a:r>
          </a:p>
          <a:p>
            <a:pPr marL="152400" indent="0">
              <a:lnSpc>
                <a:spcPct val="90000"/>
              </a:lnSpc>
              <a:spcBef>
                <a:spcPts val="0"/>
              </a:spcBef>
              <a:buSzPts val="1200"/>
              <a:buNone/>
            </a:pPr>
            <a:endParaRPr lang="en-US" sz="1800" b="1" dirty="0"/>
          </a:p>
          <a:p>
            <a:pPr marL="438150" indent="-285750">
              <a:lnSpc>
                <a:spcPct val="90000"/>
              </a:lnSpc>
              <a:spcBef>
                <a:spcPts val="0"/>
              </a:spcBef>
              <a:buSzPts val="1200"/>
              <a:buFont typeface="Arial" panose="020B0604020202020204" pitchFamily="34" charset="0"/>
              <a:buChar char="•"/>
            </a:pPr>
            <a:r>
              <a:rPr lang="en-US" sz="1800" dirty="0"/>
              <a:t>Print and fill out the Logan Labs submission worksheet (next page). Use the Pay Pal Invoice number as the tracking number on this form.</a:t>
            </a:r>
          </a:p>
          <a:p>
            <a:pPr marL="438150" indent="-285750">
              <a:lnSpc>
                <a:spcPct val="90000"/>
              </a:lnSpc>
              <a:spcBef>
                <a:spcPts val="0"/>
              </a:spcBef>
              <a:buSzPts val="1200"/>
              <a:buFont typeface="Arial" panose="020B0604020202020204" pitchFamily="34" charset="0"/>
              <a:buChar char="•"/>
            </a:pPr>
            <a:endParaRPr lang="en-US" sz="1800" dirty="0"/>
          </a:p>
          <a:p>
            <a:pPr marL="438150" indent="-285750">
              <a:lnSpc>
                <a:spcPct val="90000"/>
              </a:lnSpc>
              <a:spcBef>
                <a:spcPts val="0"/>
              </a:spcBef>
              <a:buSzPts val="1200"/>
              <a:buFont typeface="Arial" panose="020B0604020202020204" pitchFamily="34" charset="0"/>
              <a:buChar char="•"/>
            </a:pPr>
            <a:r>
              <a:rPr lang="en-US" sz="1800" b="1" dirty="0"/>
              <a:t>For international submissions </a:t>
            </a:r>
            <a:r>
              <a:rPr lang="en-US" sz="1800" dirty="0"/>
              <a:t>contact Logan Labs at </a:t>
            </a:r>
            <a:r>
              <a:rPr lang="en-US" sz="1800" dirty="0">
                <a:hlinkClick r:id="rId4"/>
              </a:rPr>
              <a:t>office@loganlabs.com</a:t>
            </a:r>
            <a:r>
              <a:rPr lang="en-US" sz="1800" dirty="0"/>
              <a:t> to get customs authorization document. Logan Labs will contact the authorities, submit request and send you the needed document that will enable shipping the amendment across international lines.</a:t>
            </a:r>
          </a:p>
          <a:p>
            <a:pPr marL="438150" indent="-285750">
              <a:lnSpc>
                <a:spcPct val="90000"/>
              </a:lnSpc>
              <a:spcBef>
                <a:spcPts val="0"/>
              </a:spcBef>
              <a:buSzPts val="1200"/>
              <a:buFont typeface="Arial" panose="020B0604020202020204" pitchFamily="34" charset="0"/>
              <a:buChar char="•"/>
            </a:pPr>
            <a:endParaRPr lang="en-US" sz="1800" dirty="0"/>
          </a:p>
          <a:p>
            <a:pPr marL="438150" indent="-285750">
              <a:lnSpc>
                <a:spcPct val="90000"/>
              </a:lnSpc>
              <a:spcBef>
                <a:spcPts val="0"/>
              </a:spcBef>
              <a:buSzPts val="1200"/>
              <a:buFont typeface="Arial" panose="020B0604020202020204" pitchFamily="34" charset="0"/>
              <a:buChar char="•"/>
            </a:pPr>
            <a:endParaRPr lang="en-US" sz="1800" dirty="0"/>
          </a:p>
        </p:txBody>
      </p:sp>
      <p:sp>
        <p:nvSpPr>
          <p:cNvPr id="226" name="Google Shape;226;g7adccd1e37_0_0"/>
          <p:cNvSpPr txBox="1">
            <a:spLocks noGrp="1"/>
          </p:cNvSpPr>
          <p:nvPr>
            <p:ph type="title"/>
          </p:nvPr>
        </p:nvSpPr>
        <p:spPr>
          <a:xfrm>
            <a:off x="347700" y="1725"/>
            <a:ext cx="8448600" cy="912900"/>
          </a:xfrm>
          <a:prstGeom prst="rect">
            <a:avLst/>
          </a:prstGeom>
        </p:spPr>
        <p:txBody>
          <a:bodyPr spcFirstLastPara="1" wrap="square" lIns="91425" tIns="45700" rIns="91425" bIns="45700" anchor="ctr" anchorCtr="0">
            <a:noAutofit/>
          </a:bodyPr>
          <a:lstStyle/>
          <a:p>
            <a:pPr lvl="0">
              <a:lnSpc>
                <a:spcPct val="115000"/>
              </a:lnSpc>
            </a:pPr>
            <a:r>
              <a:rPr lang="en-US" sz="2400" b="1" dirty="0">
                <a:latin typeface="Arial"/>
                <a:ea typeface="Arial"/>
                <a:cs typeface="Arial"/>
                <a:sym typeface="Arial"/>
              </a:rPr>
              <a:t>Mineral Amendment </a:t>
            </a:r>
            <a:r>
              <a:rPr lang="en-US" sz="2400" b="1" dirty="0"/>
              <a:t>Submission to Logan Labs </a:t>
            </a:r>
            <a:endParaRPr sz="2400" b="1" dirty="0">
              <a:latin typeface="Arial"/>
              <a:ea typeface="Arial"/>
              <a:cs typeface="Arial"/>
              <a:sym typeface="Arial"/>
            </a:endParaRPr>
          </a:p>
        </p:txBody>
      </p:sp>
      <p:sp>
        <p:nvSpPr>
          <p:cNvPr id="228" name="Google Shape;228;g7adccd1e37_0_0"/>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a:t>
            </a:fld>
            <a:endParaRPr/>
          </a:p>
        </p:txBody>
      </p:sp>
      <p:sp>
        <p:nvSpPr>
          <p:cNvPr id="3" name="TextBox 2">
            <a:extLst>
              <a:ext uri="{FF2B5EF4-FFF2-40B4-BE49-F238E27FC236}">
                <a16:creationId xmlns:a16="http://schemas.microsoft.com/office/drawing/2014/main" id="{F168B223-5114-A940-A4CE-C6AFD431BA28}"/>
              </a:ext>
            </a:extLst>
          </p:cNvPr>
          <p:cNvSpPr txBox="1"/>
          <p:nvPr/>
        </p:nvSpPr>
        <p:spPr>
          <a:xfrm>
            <a:off x="2779988" y="5984167"/>
            <a:ext cx="3365024" cy="369332"/>
          </a:xfrm>
          <a:prstGeom prst="rect">
            <a:avLst/>
          </a:prstGeom>
          <a:noFill/>
        </p:spPr>
        <p:txBody>
          <a:bodyPr wrap="none" rtlCol="0">
            <a:spAutoFit/>
          </a:bodyPr>
          <a:lstStyle/>
          <a:p>
            <a:r>
              <a:rPr lang="en-US" sz="1800" dirty="0"/>
              <a:t>Thank you for your contribution</a:t>
            </a:r>
          </a:p>
        </p:txBody>
      </p:sp>
    </p:spTree>
    <p:extLst>
      <p:ext uri="{BB962C8B-B14F-4D97-AF65-F5344CB8AC3E}">
        <p14:creationId xmlns:p14="http://schemas.microsoft.com/office/powerpoint/2010/main" val="2532841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endParaRPr/>
          </a:p>
        </p:txBody>
      </p:sp>
      <p:sp>
        <p:nvSpPr>
          <p:cNvPr id="249" name="Google Shape;24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a:p>
        </p:txBody>
      </p:sp>
      <p:grpSp>
        <p:nvGrpSpPr>
          <p:cNvPr id="250" name="Google Shape;250;p5"/>
          <p:cNvGrpSpPr/>
          <p:nvPr/>
        </p:nvGrpSpPr>
        <p:grpSpPr>
          <a:xfrm>
            <a:off x="186586" y="-28185"/>
            <a:ext cx="8960008" cy="6918212"/>
            <a:chOff x="91996" y="0"/>
            <a:chExt cx="8960008" cy="6918212"/>
          </a:xfrm>
        </p:grpSpPr>
        <p:pic>
          <p:nvPicPr>
            <p:cNvPr id="251" name="Google Shape;251;p5"/>
            <p:cNvPicPr preferRelativeResize="0"/>
            <p:nvPr/>
          </p:nvPicPr>
          <p:blipFill rotWithShape="1">
            <a:blip r:embed="rId3">
              <a:alphaModFix/>
            </a:blip>
            <a:srcRect/>
            <a:stretch/>
          </p:blipFill>
          <p:spPr>
            <a:xfrm rot="5400000">
              <a:off x="1112894" y="-1020898"/>
              <a:ext cx="6918212" cy="8960008"/>
            </a:xfrm>
            <a:prstGeom prst="rect">
              <a:avLst/>
            </a:prstGeom>
            <a:noFill/>
            <a:ln>
              <a:noFill/>
            </a:ln>
          </p:spPr>
        </p:pic>
        <p:sp>
          <p:nvSpPr>
            <p:cNvPr id="252" name="Google Shape;252;p5"/>
            <p:cNvSpPr txBox="1"/>
            <p:nvPr/>
          </p:nvSpPr>
          <p:spPr>
            <a:xfrm rot="5400000">
              <a:off x="1572322" y="367991"/>
              <a:ext cx="304892"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Calibri"/>
                  <a:ea typeface="Calibri"/>
                  <a:cs typeface="Calibri"/>
                  <a:sym typeface="Calibri"/>
                </a:rPr>
                <a:t>X</a:t>
              </a:r>
              <a:endParaRPr/>
            </a:p>
          </p:txBody>
        </p:sp>
      </p:grpSp>
      <p:sp>
        <p:nvSpPr>
          <p:cNvPr id="253" name="Google Shape;253;p5"/>
          <p:cNvSpPr/>
          <p:nvPr/>
        </p:nvSpPr>
        <p:spPr>
          <a:xfrm>
            <a:off x="193425" y="438150"/>
            <a:ext cx="1386600" cy="5909270"/>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1"/>
              </a:buClr>
              <a:buSzPts val="1800"/>
              <a:buFont typeface="Arial"/>
              <a:buChar char="•"/>
            </a:pPr>
            <a:r>
              <a:rPr lang="en-US" sz="1800" dirty="0">
                <a:solidFill>
                  <a:schemeClr val="dk1"/>
                </a:solidFill>
                <a:latin typeface="Calibri"/>
                <a:ea typeface="Calibri"/>
                <a:cs typeface="Calibri"/>
                <a:sym typeface="Calibri"/>
              </a:rPr>
              <a:t>Please use this form to send actual sample to Logan Labs at the address at the top of the page</a:t>
            </a:r>
            <a:endParaRPr dirty="0"/>
          </a:p>
          <a:p>
            <a:pPr marL="285750" marR="0" lvl="0" indent="-171450" algn="l" rtl="0">
              <a:spcBef>
                <a:spcPts val="0"/>
              </a:spcBef>
              <a:spcAft>
                <a:spcPts val="0"/>
              </a:spcAft>
              <a:buClr>
                <a:schemeClr val="dk1"/>
              </a:buClr>
              <a:buSzPts val="1800"/>
              <a:buFont typeface="Arial"/>
              <a:buNone/>
            </a:pPr>
            <a:endParaRPr sz="1800" dirty="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1800"/>
              <a:buFont typeface="Arial"/>
              <a:buChar char="•"/>
            </a:pPr>
            <a:r>
              <a:rPr lang="en-US" sz="1800" dirty="0">
                <a:solidFill>
                  <a:schemeClr val="dk1"/>
                </a:solidFill>
                <a:latin typeface="Calibri"/>
                <a:ea typeface="Calibri"/>
                <a:cs typeface="Calibri"/>
                <a:sym typeface="Calibri"/>
              </a:rPr>
              <a:t>Use Pay Pal invoice number as tracking number</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7" name="Google Shape;227;g7adccd1e37_0_0"/>
          <p:cNvSpPr txBox="1">
            <a:spLocks noGrp="1"/>
          </p:cNvSpPr>
          <p:nvPr>
            <p:ph type="body" idx="1"/>
          </p:nvPr>
        </p:nvSpPr>
        <p:spPr>
          <a:xfrm>
            <a:off x="456600" y="843906"/>
            <a:ext cx="8339700" cy="3793408"/>
          </a:xfrm>
          <a:prstGeom prst="rect">
            <a:avLst/>
          </a:prstGeom>
        </p:spPr>
        <p:txBody>
          <a:bodyPr spcFirstLastPara="1" wrap="square" lIns="91425" tIns="45700" rIns="91425" bIns="45700" anchor="t" anchorCtr="0">
            <a:noAutofit/>
          </a:bodyPr>
          <a:lstStyle/>
          <a:p>
            <a:pPr marL="0" lvl="0" indent="0">
              <a:lnSpc>
                <a:spcPct val="90000"/>
              </a:lnSpc>
              <a:spcBef>
                <a:spcPts val="0"/>
              </a:spcBef>
              <a:buNone/>
            </a:pPr>
            <a:r>
              <a:rPr lang="en-US" sz="2000" b="1" u="sng" dirty="0"/>
              <a:t>Prepare Amendment(s) for shipment as follows</a:t>
            </a:r>
            <a:r>
              <a:rPr lang="en-US" sz="1800" b="1" u="sng" dirty="0"/>
              <a:t>:</a:t>
            </a:r>
            <a:r>
              <a:rPr lang="en-US" sz="1800" dirty="0"/>
              <a:t> </a:t>
            </a:r>
          </a:p>
          <a:p>
            <a:pPr marL="228600" lvl="0" indent="-228600">
              <a:lnSpc>
                <a:spcPct val="90000"/>
              </a:lnSpc>
              <a:spcBef>
                <a:spcPts val="0"/>
              </a:spcBef>
              <a:buFont typeface="+mj-lt"/>
              <a:buAutoNum type="arabicPeriod"/>
            </a:pPr>
            <a:endParaRPr lang="en-US" sz="1800" dirty="0"/>
          </a:p>
          <a:p>
            <a:pPr lvl="0" indent="-304800">
              <a:lnSpc>
                <a:spcPct val="90000"/>
              </a:lnSpc>
              <a:spcBef>
                <a:spcPts val="0"/>
              </a:spcBef>
              <a:buSzPts val="1200"/>
              <a:buFont typeface="Arial" panose="020B0604020202020204" pitchFamily="34" charset="0"/>
              <a:buChar char="•"/>
            </a:pPr>
            <a:r>
              <a:rPr lang="en-US" sz="1800" dirty="0"/>
              <a:t>POUR about 50 mL (1.5 ounce) of the amendment for analysis into a clean container and package for shipment.</a:t>
            </a:r>
          </a:p>
          <a:p>
            <a:pPr lvl="0" indent="0">
              <a:lnSpc>
                <a:spcPct val="90000"/>
              </a:lnSpc>
              <a:spcBef>
                <a:spcPts val="0"/>
              </a:spcBef>
              <a:buNone/>
            </a:pPr>
            <a:endParaRPr lang="en-US" sz="1800" b="1" dirty="0"/>
          </a:p>
          <a:p>
            <a:pPr lvl="0" indent="-311150">
              <a:lnSpc>
                <a:spcPct val="90000"/>
              </a:lnSpc>
              <a:spcBef>
                <a:spcPts val="0"/>
              </a:spcBef>
              <a:buSzPts val="1300"/>
              <a:buFont typeface="Arial" panose="020B0604020202020204" pitchFamily="34" charset="0"/>
              <a:buChar char="•"/>
            </a:pPr>
            <a:r>
              <a:rPr lang="en-US" sz="1800" dirty="0"/>
              <a:t>Pack sample in box with Logan Lab submission worksheet (include pay pal invoice in tracking number box) and send to Logan Labs at the address on the form. If international be sure to include the customs information received from Logan Labs.</a:t>
            </a:r>
          </a:p>
          <a:p>
            <a:pPr lvl="0" indent="-311150">
              <a:lnSpc>
                <a:spcPct val="90000"/>
              </a:lnSpc>
              <a:spcBef>
                <a:spcPts val="0"/>
              </a:spcBef>
              <a:buSzPts val="1300"/>
              <a:buFont typeface="Arial" panose="020B0604020202020204" pitchFamily="34" charset="0"/>
              <a:buChar char="•"/>
            </a:pPr>
            <a:endParaRPr lang="en-US" sz="1800" dirty="0"/>
          </a:p>
          <a:p>
            <a:pPr lvl="0" indent="-311150">
              <a:lnSpc>
                <a:spcPct val="90000"/>
              </a:lnSpc>
              <a:spcBef>
                <a:spcPts val="0"/>
              </a:spcBef>
              <a:buSzPts val="1300"/>
              <a:buFont typeface="Arial" panose="020B0604020202020204" pitchFamily="34" charset="0"/>
              <a:buChar char="•"/>
            </a:pPr>
            <a:r>
              <a:rPr lang="en-US" sz="1800" dirty="0"/>
              <a:t>Logan Labs will contact me when received and will send analysis results to both of us when completed.</a:t>
            </a:r>
          </a:p>
          <a:p>
            <a:pPr marL="146050" lvl="0" indent="0">
              <a:lnSpc>
                <a:spcPct val="90000"/>
              </a:lnSpc>
              <a:spcBef>
                <a:spcPts val="0"/>
              </a:spcBef>
              <a:buSzPts val="1300"/>
              <a:buNone/>
            </a:pPr>
            <a:endParaRPr lang="en-US" sz="1800" dirty="0"/>
          </a:p>
          <a:p>
            <a:pPr indent="-311150">
              <a:lnSpc>
                <a:spcPct val="90000"/>
              </a:lnSpc>
              <a:spcBef>
                <a:spcPts val="0"/>
              </a:spcBef>
              <a:buSzPts val="1300"/>
              <a:buFont typeface="Arial" panose="020B0604020202020204" pitchFamily="34" charset="0"/>
              <a:buChar char="•"/>
            </a:pPr>
            <a:r>
              <a:rPr lang="en-US" sz="1800" dirty="0"/>
              <a:t>All analysis results will be published on </a:t>
            </a:r>
            <a:r>
              <a:rPr lang="en-US" sz="1800" dirty="0">
                <a:solidFill>
                  <a:srgbClr val="FF0000"/>
                </a:solidFill>
                <a:hlinkClick r:id="rId3"/>
              </a:rPr>
              <a:t>https://www.nigel-palmer.com/data</a:t>
            </a:r>
            <a:r>
              <a:rPr lang="en-US" sz="1800" dirty="0">
                <a:solidFill>
                  <a:srgbClr val="FF0000"/>
                </a:solidFill>
              </a:rPr>
              <a:t> </a:t>
            </a:r>
            <a:r>
              <a:rPr lang="en-US" sz="1800" dirty="0"/>
              <a:t>and available to all to view for free</a:t>
            </a:r>
          </a:p>
          <a:p>
            <a:pPr lvl="0" indent="-311150">
              <a:lnSpc>
                <a:spcPct val="90000"/>
              </a:lnSpc>
              <a:spcBef>
                <a:spcPts val="0"/>
              </a:spcBef>
              <a:buSzPts val="1300"/>
              <a:buFont typeface="Arial" panose="020B0604020202020204" pitchFamily="34" charset="0"/>
              <a:buChar char="•"/>
            </a:pPr>
            <a:endParaRPr lang="en-US" sz="1800" dirty="0"/>
          </a:p>
        </p:txBody>
      </p:sp>
      <p:sp>
        <p:nvSpPr>
          <p:cNvPr id="226" name="Google Shape;226;g7adccd1e37_0_0"/>
          <p:cNvSpPr txBox="1">
            <a:spLocks noGrp="1"/>
          </p:cNvSpPr>
          <p:nvPr>
            <p:ph type="title"/>
          </p:nvPr>
        </p:nvSpPr>
        <p:spPr>
          <a:xfrm>
            <a:off x="347700" y="1725"/>
            <a:ext cx="8448600" cy="912900"/>
          </a:xfrm>
          <a:prstGeom prst="rect">
            <a:avLst/>
          </a:prstGeom>
        </p:spPr>
        <p:txBody>
          <a:bodyPr spcFirstLastPara="1" wrap="square" lIns="91425" tIns="45700" rIns="91425" bIns="45700" anchor="ctr" anchorCtr="0">
            <a:noAutofit/>
          </a:bodyPr>
          <a:lstStyle/>
          <a:p>
            <a:pPr lvl="0">
              <a:lnSpc>
                <a:spcPct val="115000"/>
              </a:lnSpc>
            </a:pPr>
            <a:r>
              <a:rPr lang="en-US" sz="2400" b="1" dirty="0">
                <a:latin typeface="Arial"/>
                <a:ea typeface="Arial"/>
                <a:cs typeface="Arial"/>
                <a:sym typeface="Arial"/>
              </a:rPr>
              <a:t>Mineral Amendment </a:t>
            </a:r>
            <a:r>
              <a:rPr lang="en-US" sz="2400" b="1" dirty="0"/>
              <a:t>Submission to Logan Labs </a:t>
            </a:r>
            <a:endParaRPr sz="2400" b="1" dirty="0">
              <a:latin typeface="Arial"/>
              <a:ea typeface="Arial"/>
              <a:cs typeface="Arial"/>
              <a:sym typeface="Arial"/>
            </a:endParaRPr>
          </a:p>
        </p:txBody>
      </p:sp>
      <p:sp>
        <p:nvSpPr>
          <p:cNvPr id="228" name="Google Shape;228;g7adccd1e37_0_0"/>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4</a:t>
            </a:fld>
            <a:endParaRPr/>
          </a:p>
        </p:txBody>
      </p:sp>
      <p:sp>
        <p:nvSpPr>
          <p:cNvPr id="3" name="TextBox 2">
            <a:extLst>
              <a:ext uri="{FF2B5EF4-FFF2-40B4-BE49-F238E27FC236}">
                <a16:creationId xmlns:a16="http://schemas.microsoft.com/office/drawing/2014/main" id="{F168B223-5114-A940-A4CE-C6AFD431BA28}"/>
              </a:ext>
            </a:extLst>
          </p:cNvPr>
          <p:cNvSpPr txBox="1"/>
          <p:nvPr/>
        </p:nvSpPr>
        <p:spPr>
          <a:xfrm>
            <a:off x="2779988" y="5984167"/>
            <a:ext cx="3365024" cy="369332"/>
          </a:xfrm>
          <a:prstGeom prst="rect">
            <a:avLst/>
          </a:prstGeom>
          <a:noFill/>
        </p:spPr>
        <p:txBody>
          <a:bodyPr wrap="none" rtlCol="0">
            <a:spAutoFit/>
          </a:bodyPr>
          <a:lstStyle/>
          <a:p>
            <a:r>
              <a:rPr lang="en-US" sz="1800" dirty="0"/>
              <a:t>Thank you for your contribution</a:t>
            </a:r>
          </a:p>
        </p:txBody>
      </p:sp>
    </p:spTree>
    <p:extLst>
      <p:ext uri="{BB962C8B-B14F-4D97-AF65-F5344CB8AC3E}">
        <p14:creationId xmlns:p14="http://schemas.microsoft.com/office/powerpoint/2010/main" val="1622704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7" name="Google Shape;227;g7adccd1e37_0_0"/>
          <p:cNvSpPr txBox="1">
            <a:spLocks noGrp="1"/>
          </p:cNvSpPr>
          <p:nvPr>
            <p:ph type="body" idx="1"/>
          </p:nvPr>
        </p:nvSpPr>
        <p:spPr>
          <a:xfrm>
            <a:off x="456600" y="843906"/>
            <a:ext cx="8339700" cy="2361749"/>
          </a:xfrm>
          <a:prstGeom prst="rect">
            <a:avLst/>
          </a:prstGeom>
        </p:spPr>
        <p:txBody>
          <a:bodyPr spcFirstLastPara="1" wrap="square" lIns="91425" tIns="45700" rIns="91425" bIns="45700" anchor="t" anchorCtr="0">
            <a:noAutofit/>
          </a:bodyPr>
          <a:lstStyle/>
          <a:p>
            <a:pPr marL="0" lvl="0" indent="0">
              <a:lnSpc>
                <a:spcPct val="90000"/>
              </a:lnSpc>
              <a:spcBef>
                <a:spcPts val="0"/>
              </a:spcBef>
              <a:buNone/>
            </a:pPr>
            <a:r>
              <a:rPr lang="en-US" sz="2000" b="1" u="sng" dirty="0"/>
              <a:t>Detailed Mineral Amendment Information:</a:t>
            </a:r>
            <a:endParaRPr lang="en-US" sz="1800" b="1" u="sng" dirty="0"/>
          </a:p>
          <a:p>
            <a:pPr marL="0" lvl="0" indent="0">
              <a:lnSpc>
                <a:spcPct val="90000"/>
              </a:lnSpc>
              <a:spcBef>
                <a:spcPts val="0"/>
              </a:spcBef>
              <a:buNone/>
            </a:pPr>
            <a:endParaRPr lang="en-US" sz="1800" b="1" u="sng" dirty="0"/>
          </a:p>
          <a:p>
            <a:pPr marL="285750" lvl="0" indent="-285750">
              <a:lnSpc>
                <a:spcPct val="90000"/>
              </a:lnSpc>
              <a:spcBef>
                <a:spcPts val="0"/>
              </a:spcBef>
              <a:buFont typeface="Arial" panose="020B0604020202020204" pitchFamily="34" charset="0"/>
              <a:buChar char="•"/>
            </a:pPr>
            <a:r>
              <a:rPr lang="en-US" sz="1800" dirty="0"/>
              <a:t>Please provide information describing each mineral amendment to be included in the data base by copying and completing this spreadsheet.</a:t>
            </a:r>
          </a:p>
          <a:p>
            <a:pPr marL="285750" lvl="0" indent="-285750">
              <a:lnSpc>
                <a:spcPct val="90000"/>
              </a:lnSpc>
              <a:spcBef>
                <a:spcPts val="0"/>
              </a:spcBef>
              <a:buFont typeface="Arial" panose="020B0604020202020204" pitchFamily="34" charset="0"/>
              <a:buChar char="•"/>
            </a:pPr>
            <a:endParaRPr lang="en-US" sz="1800" dirty="0"/>
          </a:p>
          <a:p>
            <a:pPr marL="285750" lvl="0" indent="-285750">
              <a:lnSpc>
                <a:spcPct val="90000"/>
              </a:lnSpc>
              <a:spcBef>
                <a:spcPts val="0"/>
              </a:spcBef>
              <a:buFont typeface="Arial" panose="020B0604020202020204" pitchFamily="34" charset="0"/>
              <a:buChar char="•"/>
            </a:pPr>
            <a:r>
              <a:rPr lang="en-US" sz="1800" dirty="0"/>
              <a:t>Send a copy of the completed spreadsheet to </a:t>
            </a:r>
            <a:r>
              <a:rPr lang="en-US" sz="1800" dirty="0">
                <a:hlinkClick r:id="rId3"/>
              </a:rPr>
              <a:t>nigel@tiosn.com</a:t>
            </a:r>
            <a:endParaRPr lang="en-US" sz="1800" dirty="0"/>
          </a:p>
          <a:p>
            <a:pPr marL="285750" lvl="0" indent="-285750">
              <a:lnSpc>
                <a:spcPct val="90000"/>
              </a:lnSpc>
              <a:spcBef>
                <a:spcPts val="0"/>
              </a:spcBef>
              <a:buFont typeface="Arial" panose="020B0604020202020204" pitchFamily="34" charset="0"/>
              <a:buChar char="•"/>
            </a:pPr>
            <a:endParaRPr lang="en-US" sz="1800" dirty="0"/>
          </a:p>
          <a:p>
            <a:pPr marL="285750" indent="-285750">
              <a:lnSpc>
                <a:spcPct val="90000"/>
              </a:lnSpc>
              <a:spcBef>
                <a:spcPts val="0"/>
              </a:spcBef>
              <a:buFont typeface="Arial" panose="020B0604020202020204" pitchFamily="34" charset="0"/>
              <a:buChar char="•"/>
            </a:pPr>
            <a:r>
              <a:rPr lang="en-US" sz="1800" dirty="0">
                <a:solidFill>
                  <a:schemeClr val="dk1"/>
                </a:solidFill>
                <a:latin typeface="Calibri"/>
                <a:ea typeface="Calibri"/>
                <a:cs typeface="Calibri"/>
                <a:sym typeface="Calibri"/>
              </a:rPr>
              <a:t>Contact me with any questions you may have </a:t>
            </a:r>
            <a:r>
              <a:rPr lang="en-US" sz="1800" dirty="0">
                <a:hlinkClick r:id="rId3"/>
              </a:rPr>
              <a:t>nigel@tiosn.com</a:t>
            </a:r>
            <a:endParaRPr lang="en-US" sz="1800" dirty="0">
              <a:solidFill>
                <a:schemeClr val="dk1"/>
              </a:solidFill>
              <a:latin typeface="Calibri"/>
              <a:ea typeface="Calibri"/>
              <a:cs typeface="Calibri"/>
              <a:sym typeface="Calibri"/>
            </a:endParaRPr>
          </a:p>
        </p:txBody>
      </p:sp>
      <p:sp>
        <p:nvSpPr>
          <p:cNvPr id="226" name="Google Shape;226;g7adccd1e37_0_0"/>
          <p:cNvSpPr txBox="1">
            <a:spLocks noGrp="1"/>
          </p:cNvSpPr>
          <p:nvPr>
            <p:ph type="title"/>
          </p:nvPr>
        </p:nvSpPr>
        <p:spPr>
          <a:xfrm>
            <a:off x="347700" y="1725"/>
            <a:ext cx="8448600" cy="912900"/>
          </a:xfrm>
          <a:prstGeom prst="rect">
            <a:avLst/>
          </a:prstGeom>
        </p:spPr>
        <p:txBody>
          <a:bodyPr spcFirstLastPara="1" wrap="square" lIns="91425" tIns="45700" rIns="91425" bIns="45700" anchor="ctr" anchorCtr="0">
            <a:noAutofit/>
          </a:bodyPr>
          <a:lstStyle/>
          <a:p>
            <a:pPr lvl="0">
              <a:lnSpc>
                <a:spcPct val="115000"/>
              </a:lnSpc>
            </a:pPr>
            <a:r>
              <a:rPr lang="en-US" sz="2400" b="1" dirty="0">
                <a:latin typeface="Arial"/>
                <a:ea typeface="Arial"/>
                <a:cs typeface="Arial"/>
                <a:sym typeface="Arial"/>
              </a:rPr>
              <a:t>Additional Mineral Amendment </a:t>
            </a:r>
            <a:r>
              <a:rPr lang="en-US" sz="2400" b="1" dirty="0"/>
              <a:t>Information</a:t>
            </a:r>
            <a:endParaRPr sz="2400" b="1" dirty="0">
              <a:latin typeface="Arial"/>
              <a:ea typeface="Arial"/>
              <a:cs typeface="Arial"/>
              <a:sym typeface="Arial"/>
            </a:endParaRPr>
          </a:p>
        </p:txBody>
      </p:sp>
      <p:sp>
        <p:nvSpPr>
          <p:cNvPr id="228" name="Google Shape;228;g7adccd1e37_0_0"/>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a:p>
        </p:txBody>
      </p:sp>
      <p:sp>
        <p:nvSpPr>
          <p:cNvPr id="3" name="TextBox 2">
            <a:extLst>
              <a:ext uri="{FF2B5EF4-FFF2-40B4-BE49-F238E27FC236}">
                <a16:creationId xmlns:a16="http://schemas.microsoft.com/office/drawing/2014/main" id="{F168B223-5114-A940-A4CE-C6AFD431BA28}"/>
              </a:ext>
            </a:extLst>
          </p:cNvPr>
          <p:cNvSpPr txBox="1"/>
          <p:nvPr/>
        </p:nvSpPr>
        <p:spPr>
          <a:xfrm>
            <a:off x="2779988" y="5984167"/>
            <a:ext cx="3365024" cy="369332"/>
          </a:xfrm>
          <a:prstGeom prst="rect">
            <a:avLst/>
          </a:prstGeom>
          <a:noFill/>
        </p:spPr>
        <p:txBody>
          <a:bodyPr wrap="none" rtlCol="0">
            <a:spAutoFit/>
          </a:bodyPr>
          <a:lstStyle/>
          <a:p>
            <a:r>
              <a:rPr lang="en-US" sz="1800" dirty="0"/>
              <a:t>Thank you for your contribution</a:t>
            </a:r>
          </a:p>
        </p:txBody>
      </p:sp>
      <p:graphicFrame>
        <p:nvGraphicFramePr>
          <p:cNvPr id="2" name="Table 1">
            <a:extLst>
              <a:ext uri="{FF2B5EF4-FFF2-40B4-BE49-F238E27FC236}">
                <a16:creationId xmlns:a16="http://schemas.microsoft.com/office/drawing/2014/main" id="{7235C037-FC7C-5247-9E97-B63448D6BAE6}"/>
              </a:ext>
            </a:extLst>
          </p:cNvPr>
          <p:cNvGraphicFramePr>
            <a:graphicFrameLocks noGrp="1"/>
          </p:cNvGraphicFramePr>
          <p:nvPr>
            <p:extLst>
              <p:ext uri="{D42A27DB-BD31-4B8C-83A1-F6EECF244321}">
                <p14:modId xmlns:p14="http://schemas.microsoft.com/office/powerpoint/2010/main" val="3332933411"/>
              </p:ext>
            </p:extLst>
          </p:nvPr>
        </p:nvGraphicFramePr>
        <p:xfrm>
          <a:off x="628651" y="3429000"/>
          <a:ext cx="7886697" cy="1671683"/>
        </p:xfrm>
        <a:graphic>
          <a:graphicData uri="http://schemas.openxmlformats.org/drawingml/2006/table">
            <a:tbl>
              <a:tblPr>
                <a:tableStyleId>{7DDB0148-CE3D-4655-928D-C24A555DFD4C}</a:tableStyleId>
              </a:tblPr>
              <a:tblGrid>
                <a:gridCol w="836155">
                  <a:extLst>
                    <a:ext uri="{9D8B030D-6E8A-4147-A177-3AD203B41FA5}">
                      <a16:colId xmlns:a16="http://schemas.microsoft.com/office/drawing/2014/main" val="1154304360"/>
                    </a:ext>
                  </a:extLst>
                </a:gridCol>
                <a:gridCol w="836155">
                  <a:extLst>
                    <a:ext uri="{9D8B030D-6E8A-4147-A177-3AD203B41FA5}">
                      <a16:colId xmlns:a16="http://schemas.microsoft.com/office/drawing/2014/main" val="1758868900"/>
                    </a:ext>
                  </a:extLst>
                </a:gridCol>
                <a:gridCol w="836155">
                  <a:extLst>
                    <a:ext uri="{9D8B030D-6E8A-4147-A177-3AD203B41FA5}">
                      <a16:colId xmlns:a16="http://schemas.microsoft.com/office/drawing/2014/main" val="1461939526"/>
                    </a:ext>
                  </a:extLst>
                </a:gridCol>
                <a:gridCol w="836155">
                  <a:extLst>
                    <a:ext uri="{9D8B030D-6E8A-4147-A177-3AD203B41FA5}">
                      <a16:colId xmlns:a16="http://schemas.microsoft.com/office/drawing/2014/main" val="2371596312"/>
                    </a:ext>
                  </a:extLst>
                </a:gridCol>
                <a:gridCol w="836155">
                  <a:extLst>
                    <a:ext uri="{9D8B030D-6E8A-4147-A177-3AD203B41FA5}">
                      <a16:colId xmlns:a16="http://schemas.microsoft.com/office/drawing/2014/main" val="823543678"/>
                    </a:ext>
                  </a:extLst>
                </a:gridCol>
                <a:gridCol w="836155">
                  <a:extLst>
                    <a:ext uri="{9D8B030D-6E8A-4147-A177-3AD203B41FA5}">
                      <a16:colId xmlns:a16="http://schemas.microsoft.com/office/drawing/2014/main" val="2257473343"/>
                    </a:ext>
                  </a:extLst>
                </a:gridCol>
                <a:gridCol w="1197457">
                  <a:extLst>
                    <a:ext uri="{9D8B030D-6E8A-4147-A177-3AD203B41FA5}">
                      <a16:colId xmlns:a16="http://schemas.microsoft.com/office/drawing/2014/main" val="4027797500"/>
                    </a:ext>
                  </a:extLst>
                </a:gridCol>
                <a:gridCol w="836155">
                  <a:extLst>
                    <a:ext uri="{9D8B030D-6E8A-4147-A177-3AD203B41FA5}">
                      <a16:colId xmlns:a16="http://schemas.microsoft.com/office/drawing/2014/main" val="4089645906"/>
                    </a:ext>
                  </a:extLst>
                </a:gridCol>
                <a:gridCol w="836155">
                  <a:extLst>
                    <a:ext uri="{9D8B030D-6E8A-4147-A177-3AD203B41FA5}">
                      <a16:colId xmlns:a16="http://schemas.microsoft.com/office/drawing/2014/main" val="4223245344"/>
                    </a:ext>
                  </a:extLst>
                </a:gridCol>
              </a:tblGrid>
              <a:tr h="239994">
                <a:tc>
                  <a:txBody>
                    <a:bodyPr/>
                    <a:lstStyle/>
                    <a:p>
                      <a:pPr algn="ctr" rtl="0" fontAlgn="ctr"/>
                      <a:r>
                        <a:rPr lang="en-US" sz="700" u="none" strike="noStrike" dirty="0">
                          <a:effectLst/>
                        </a:rPr>
                        <a:t>Date Made</a:t>
                      </a:r>
                      <a:endParaRPr lang="en-US" sz="700" b="1" i="0" u="none" strike="noStrike" dirty="0">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Submitted by</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Where in the World Made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Amendment Recipe</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Material Description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Material Part(s)</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Details</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Process Times</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Comments</a:t>
                      </a:r>
                      <a:endParaRPr lang="en-US" sz="700" b="1" i="0" u="none" strike="noStrike">
                        <a:solidFill>
                          <a:srgbClr val="000000"/>
                        </a:solidFill>
                        <a:effectLst/>
                        <a:latin typeface="Arial" panose="020B0604020202020204" pitchFamily="34" charset="0"/>
                      </a:endParaRPr>
                    </a:p>
                  </a:txBody>
                  <a:tcPr marL="6207" marR="6207" marT="6207" marB="0" anchor="ctr"/>
                </a:tc>
                <a:extLst>
                  <a:ext uri="{0D108BD9-81ED-4DB2-BD59-A6C34878D82A}">
                    <a16:rowId xmlns:a16="http://schemas.microsoft.com/office/drawing/2014/main" val="3774434468"/>
                  </a:ext>
                </a:extLst>
              </a:tr>
              <a:tr h="239994">
                <a:tc>
                  <a:txBody>
                    <a:bodyPr/>
                    <a:lstStyle/>
                    <a:p>
                      <a:pPr algn="ctr" rtl="0" fontAlgn="ctr"/>
                      <a:r>
                        <a:rPr lang="en-US" sz="700" u="none" strike="noStrike">
                          <a:effectLst/>
                        </a:rPr>
                        <a:t>Jan 29 2021</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dirty="0">
                          <a:effectLst/>
                        </a:rPr>
                        <a:t>Nigel Palmer</a:t>
                      </a:r>
                      <a:endParaRPr lang="en-US" sz="700" b="1" i="0" u="none" strike="noStrike" dirty="0">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 USA, CT</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simmered extraction</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garlic</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bulbs</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ratio 1 pound plant, 1 gallon water</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simmer on stove for ~7 hours</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surplus garlic from last year</a:t>
                      </a:r>
                      <a:endParaRPr lang="en-US" sz="700" b="1" i="0" u="none" strike="noStrike">
                        <a:solidFill>
                          <a:srgbClr val="000000"/>
                        </a:solidFill>
                        <a:effectLst/>
                        <a:latin typeface="Arial" panose="020B0604020202020204" pitchFamily="34" charset="0"/>
                      </a:endParaRPr>
                    </a:p>
                  </a:txBody>
                  <a:tcPr marL="6207" marR="6207" marT="6207" marB="0" anchor="ctr"/>
                </a:tc>
                <a:extLst>
                  <a:ext uri="{0D108BD9-81ED-4DB2-BD59-A6C34878D82A}">
                    <a16:rowId xmlns:a16="http://schemas.microsoft.com/office/drawing/2014/main" val="2346899057"/>
                  </a:ext>
                </a:extLst>
              </a:tr>
              <a:tr h="239994">
                <a:tc>
                  <a:txBody>
                    <a:bodyPr/>
                    <a:lstStyle/>
                    <a:p>
                      <a:pPr algn="ctr" rtl="0" fontAlgn="ctr"/>
                      <a:r>
                        <a:rPr lang="en-US" sz="700" u="none" strike="noStrike">
                          <a:effectLst/>
                        </a:rPr>
                        <a:t>March 12 2021</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Nigel Palmer</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 USA, CT</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vinegar extraction</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chicken egg shell</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chicken egg shell</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10% egg shells 90% organic apple cider vinegar</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time not recorded</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egg shells from chickens</a:t>
                      </a:r>
                      <a:endParaRPr lang="en-US" sz="700" b="1" i="0" u="none" strike="noStrike">
                        <a:solidFill>
                          <a:srgbClr val="000000"/>
                        </a:solidFill>
                        <a:effectLst/>
                        <a:latin typeface="Arial" panose="020B0604020202020204" pitchFamily="34" charset="0"/>
                      </a:endParaRPr>
                    </a:p>
                  </a:txBody>
                  <a:tcPr marL="6207" marR="6207" marT="6207" marB="0" anchor="ctr"/>
                </a:tc>
                <a:extLst>
                  <a:ext uri="{0D108BD9-81ED-4DB2-BD59-A6C34878D82A}">
                    <a16:rowId xmlns:a16="http://schemas.microsoft.com/office/drawing/2014/main" val="2788886018"/>
                  </a:ext>
                </a:extLst>
              </a:tr>
              <a:tr h="355853">
                <a:tc>
                  <a:txBody>
                    <a:bodyPr/>
                    <a:lstStyle/>
                    <a:p>
                      <a:pPr algn="ctr" rtl="0" fontAlgn="ctr"/>
                      <a:r>
                        <a:rPr lang="en-US" sz="700" u="none" strike="noStrike">
                          <a:effectLst/>
                        </a:rPr>
                        <a:t>Jan 29 2021</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Nigel Palmer</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 USA, CT</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fermented plant juice</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sassafras</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leaf</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0.6 pounds sassafras, 0.8 pounds organic brown sugar</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14 days</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rtl="0" fontAlgn="ctr"/>
                      <a:r>
                        <a:rPr lang="en-US" sz="700" u="none" strike="noStrike">
                          <a:effectLst/>
                        </a:rPr>
                        <a:t>leaves harvested in September</a:t>
                      </a:r>
                      <a:endParaRPr lang="en-US" sz="700" b="1" i="0" u="none" strike="noStrike">
                        <a:solidFill>
                          <a:srgbClr val="000000"/>
                        </a:solidFill>
                        <a:effectLst/>
                        <a:latin typeface="Arial" panose="020B0604020202020204" pitchFamily="34" charset="0"/>
                      </a:endParaRPr>
                    </a:p>
                  </a:txBody>
                  <a:tcPr marL="6207" marR="6207" marT="6207" marB="0" anchor="ctr"/>
                </a:tc>
                <a:extLst>
                  <a:ext uri="{0D108BD9-81ED-4DB2-BD59-A6C34878D82A}">
                    <a16:rowId xmlns:a16="http://schemas.microsoft.com/office/drawing/2014/main" val="7588708"/>
                  </a:ext>
                </a:extLst>
              </a:tr>
              <a:tr h="148962">
                <a:tc>
                  <a:txBody>
                    <a:bodyPr/>
                    <a:lstStyle/>
                    <a:p>
                      <a:pPr algn="ctr" rtl="0" fontAlgn="ctr"/>
                      <a:r>
                        <a:rPr lang="en-US" sz="700" u="none" strike="noStrike">
                          <a:effectLst/>
                        </a:rPr>
                        <a:t>Your Entry</a:t>
                      </a:r>
                      <a:endParaRPr lang="en-US" sz="700" b="1" i="0" u="none" strike="noStrike">
                        <a:solidFill>
                          <a:srgbClr val="000000"/>
                        </a:solidFill>
                        <a:effectLst/>
                        <a:latin typeface="Calibri" panose="020F050202020403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dirty="0">
                          <a:effectLst/>
                        </a:rPr>
                        <a:t> </a:t>
                      </a:r>
                      <a:endParaRPr lang="en-US" sz="700" b="1" i="0" u="none" strike="noStrike" dirty="0">
                        <a:solidFill>
                          <a:srgbClr val="000000"/>
                        </a:solidFill>
                        <a:effectLst/>
                        <a:latin typeface="Arial" panose="020B0604020202020204" pitchFamily="34" charset="0"/>
                      </a:endParaRPr>
                    </a:p>
                  </a:txBody>
                  <a:tcPr marL="6207" marR="6207" marT="6207" marB="0" anchor="ctr"/>
                </a:tc>
                <a:extLst>
                  <a:ext uri="{0D108BD9-81ED-4DB2-BD59-A6C34878D82A}">
                    <a16:rowId xmlns:a16="http://schemas.microsoft.com/office/drawing/2014/main" val="2799553921"/>
                  </a:ext>
                </a:extLst>
              </a:tr>
              <a:tr h="148962">
                <a:tc>
                  <a:txBody>
                    <a:bodyPr/>
                    <a:lstStyle/>
                    <a:p>
                      <a:pPr algn="ctr" rtl="0" fontAlgn="ctr"/>
                      <a:r>
                        <a:rPr lang="en-US" sz="700" u="none" strike="noStrike">
                          <a:effectLst/>
                        </a:rPr>
                        <a:t>Your Entry</a:t>
                      </a:r>
                      <a:endParaRPr lang="en-US" sz="700" b="1" i="0" u="none" strike="noStrike">
                        <a:solidFill>
                          <a:srgbClr val="000000"/>
                        </a:solidFill>
                        <a:effectLst/>
                        <a:latin typeface="Calibri" panose="020F050202020403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dirty="0">
                          <a:effectLst/>
                        </a:rPr>
                        <a:t> </a:t>
                      </a:r>
                      <a:endParaRPr lang="en-US" sz="700" b="1" i="0" u="none" strike="noStrike" dirty="0">
                        <a:solidFill>
                          <a:srgbClr val="000000"/>
                        </a:solidFill>
                        <a:effectLst/>
                        <a:latin typeface="Arial" panose="020B0604020202020204" pitchFamily="34" charset="0"/>
                      </a:endParaRPr>
                    </a:p>
                  </a:txBody>
                  <a:tcPr marL="6207" marR="6207" marT="6207" marB="0" anchor="ctr"/>
                </a:tc>
                <a:extLst>
                  <a:ext uri="{0D108BD9-81ED-4DB2-BD59-A6C34878D82A}">
                    <a16:rowId xmlns:a16="http://schemas.microsoft.com/office/drawing/2014/main" val="3197005308"/>
                  </a:ext>
                </a:extLst>
              </a:tr>
              <a:tr h="148962">
                <a:tc>
                  <a:txBody>
                    <a:bodyPr/>
                    <a:lstStyle/>
                    <a:p>
                      <a:pPr algn="ctr" rtl="0" fontAlgn="ctr"/>
                      <a:r>
                        <a:rPr lang="en-US" sz="700" u="none" strike="noStrike">
                          <a:effectLst/>
                        </a:rPr>
                        <a:t>Your Entry</a:t>
                      </a:r>
                      <a:endParaRPr lang="en-US" sz="700" b="1" i="0" u="none" strike="noStrike">
                        <a:solidFill>
                          <a:srgbClr val="000000"/>
                        </a:solidFill>
                        <a:effectLst/>
                        <a:latin typeface="Calibri" panose="020F050202020403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extLst>
                  <a:ext uri="{0D108BD9-81ED-4DB2-BD59-A6C34878D82A}">
                    <a16:rowId xmlns:a16="http://schemas.microsoft.com/office/drawing/2014/main" val="3827542885"/>
                  </a:ext>
                </a:extLst>
              </a:tr>
              <a:tr h="148962">
                <a:tc>
                  <a:txBody>
                    <a:bodyPr/>
                    <a:lstStyle/>
                    <a:p>
                      <a:pPr algn="ctr" rtl="0" fontAlgn="ctr"/>
                      <a:r>
                        <a:rPr lang="en-US" sz="700" u="none" strike="noStrike">
                          <a:effectLst/>
                        </a:rPr>
                        <a:t>Your Entry</a:t>
                      </a:r>
                      <a:endParaRPr lang="en-US" sz="700" b="1" i="0" u="none" strike="noStrike">
                        <a:solidFill>
                          <a:srgbClr val="000000"/>
                        </a:solidFill>
                        <a:effectLst/>
                        <a:latin typeface="Calibri" panose="020F050202020403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a:effectLst/>
                        </a:rPr>
                        <a:t> </a:t>
                      </a:r>
                      <a:endParaRPr lang="en-US" sz="700" b="1" i="0" u="none" strike="noStrike">
                        <a:solidFill>
                          <a:srgbClr val="000000"/>
                        </a:solidFill>
                        <a:effectLst/>
                        <a:latin typeface="Arial" panose="020B0604020202020204" pitchFamily="34" charset="0"/>
                      </a:endParaRPr>
                    </a:p>
                  </a:txBody>
                  <a:tcPr marL="6207" marR="6207" marT="6207" marB="0" anchor="ctr"/>
                </a:tc>
                <a:tc>
                  <a:txBody>
                    <a:bodyPr/>
                    <a:lstStyle/>
                    <a:p>
                      <a:pPr algn="ctr" fontAlgn="ctr"/>
                      <a:r>
                        <a:rPr lang="en-US" sz="700" u="none" strike="noStrike" dirty="0">
                          <a:effectLst/>
                        </a:rPr>
                        <a:t> </a:t>
                      </a:r>
                      <a:endParaRPr lang="en-US" sz="700" b="1" i="0" u="none" strike="noStrike" dirty="0">
                        <a:solidFill>
                          <a:srgbClr val="000000"/>
                        </a:solidFill>
                        <a:effectLst/>
                        <a:latin typeface="Arial" panose="020B0604020202020204" pitchFamily="34" charset="0"/>
                      </a:endParaRPr>
                    </a:p>
                  </a:txBody>
                  <a:tcPr marL="6207" marR="6207" marT="6207" marB="0" anchor="ctr"/>
                </a:tc>
                <a:extLst>
                  <a:ext uri="{0D108BD9-81ED-4DB2-BD59-A6C34878D82A}">
                    <a16:rowId xmlns:a16="http://schemas.microsoft.com/office/drawing/2014/main" val="115456578"/>
                  </a:ext>
                </a:extLst>
              </a:tr>
            </a:tbl>
          </a:graphicData>
        </a:graphic>
      </p:graphicFrame>
    </p:spTree>
    <p:extLst>
      <p:ext uri="{BB962C8B-B14F-4D97-AF65-F5344CB8AC3E}">
        <p14:creationId xmlns:p14="http://schemas.microsoft.com/office/powerpoint/2010/main" val="3876554767"/>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635</Words>
  <Application>Microsoft Macintosh PowerPoint</Application>
  <PresentationFormat>On-screen Show (4:3)</PresentationFormat>
  <Paragraphs>127</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Mineral Amendment Analysis</vt:lpstr>
      <vt:lpstr>Mineral Amendment Submission to Logan Labs </vt:lpstr>
      <vt:lpstr>PowerPoint Presentation</vt:lpstr>
      <vt:lpstr>Mineral Amendment Submission to Logan Labs </vt:lpstr>
      <vt:lpstr>Additional Mineral Amendment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Logan Labs Mineral Amendment Analysis Submission  Instructions and Forms</dc:title>
  <dc:creator>NGMP</dc:creator>
  <cp:lastModifiedBy>nigel palmer</cp:lastModifiedBy>
  <cp:revision>26</cp:revision>
  <dcterms:created xsi:type="dcterms:W3CDTF">2013-09-30T23:05:48Z</dcterms:created>
  <dcterms:modified xsi:type="dcterms:W3CDTF">2024-12-30T00:03:11Z</dcterms:modified>
</cp:coreProperties>
</file>